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430" r:id="rId2"/>
    <p:sldId id="443" r:id="rId3"/>
    <p:sldId id="400" r:id="rId4"/>
    <p:sldId id="431" r:id="rId5"/>
    <p:sldId id="351" r:id="rId6"/>
    <p:sldId id="884" r:id="rId7"/>
    <p:sldId id="380" r:id="rId8"/>
    <p:sldId id="385" r:id="rId9"/>
    <p:sldId id="1589" r:id="rId10"/>
    <p:sldId id="885" r:id="rId11"/>
    <p:sldId id="381" r:id="rId12"/>
    <p:sldId id="335" r:id="rId13"/>
    <p:sldId id="336" r:id="rId14"/>
    <p:sldId id="476" r:id="rId15"/>
    <p:sldId id="465" r:id="rId16"/>
    <p:sldId id="339" r:id="rId17"/>
    <p:sldId id="1591" r:id="rId18"/>
    <p:sldId id="469" r:id="rId19"/>
    <p:sldId id="464" r:id="rId20"/>
    <p:sldId id="1597" r:id="rId21"/>
    <p:sldId id="382" r:id="rId22"/>
    <p:sldId id="597" r:id="rId23"/>
    <p:sldId id="508" r:id="rId24"/>
    <p:sldId id="520" r:id="rId25"/>
    <p:sldId id="427" r:id="rId26"/>
    <p:sldId id="504" r:id="rId27"/>
    <p:sldId id="1600" r:id="rId28"/>
    <p:sldId id="621" r:id="rId29"/>
    <p:sldId id="888" r:id="rId30"/>
    <p:sldId id="886" r:id="rId31"/>
    <p:sldId id="599" r:id="rId32"/>
    <p:sldId id="308" r:id="rId33"/>
    <p:sldId id="627" r:id="rId34"/>
    <p:sldId id="1598" r:id="rId35"/>
    <p:sldId id="630" r:id="rId36"/>
    <p:sldId id="631" r:id="rId37"/>
    <p:sldId id="635" r:id="rId38"/>
    <p:sldId id="1588" r:id="rId39"/>
    <p:sldId id="602" r:id="rId40"/>
    <p:sldId id="471" r:id="rId41"/>
    <p:sldId id="534" r:id="rId42"/>
    <p:sldId id="1599" r:id="rId43"/>
    <p:sldId id="1587" r:id="rId44"/>
    <p:sldId id="617" r:id="rId45"/>
    <p:sldId id="1592" r:id="rId46"/>
    <p:sldId id="824" r:id="rId47"/>
    <p:sldId id="1593" r:id="rId48"/>
    <p:sldId id="1594" r:id="rId49"/>
    <p:sldId id="618" r:id="rId50"/>
    <p:sldId id="1596" r:id="rId51"/>
    <p:sldId id="883" r:id="rId52"/>
    <p:sldId id="345" r:id="rId53"/>
    <p:sldId id="623" r:id="rId54"/>
    <p:sldId id="839" r:id="rId55"/>
    <p:sldId id="622" r:id="rId56"/>
    <p:sldId id="448" r:id="rId57"/>
  </p:sldIdLst>
  <p:sldSz cx="12192000" cy="6858000"/>
  <p:notesSz cx="6858000" cy="9144000"/>
  <p:custDataLst>
    <p:tags r:id="rId60"/>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57677B1-3E74-CD4D-9782-3055907963CC}">
          <p14:sldIdLst>
            <p14:sldId id="430"/>
            <p14:sldId id="443"/>
            <p14:sldId id="400"/>
          </p14:sldIdLst>
        </p14:section>
        <p14:section name="Section 1: Architectural need" id="{CF1C5BC6-1A87-DC4A-B263-1AC6F895FEFF}">
          <p14:sldIdLst>
            <p14:sldId id="431"/>
            <p14:sldId id="351"/>
          </p14:sldIdLst>
        </p14:section>
        <p14:section name="Section 2: Reasons to automate" id="{5A21D677-7554-4644-A64A-95424FC94B8A}">
          <p14:sldIdLst>
            <p14:sldId id="884"/>
            <p14:sldId id="380"/>
            <p14:sldId id="385"/>
            <p14:sldId id="1589"/>
          </p14:sldIdLst>
        </p14:section>
        <p14:section name="Section 3: Automating your infrastructure" id="{A9879582-3758-2A40-9ADA-7AC57875B202}">
          <p14:sldIdLst>
            <p14:sldId id="885"/>
            <p14:sldId id="381"/>
            <p14:sldId id="335"/>
            <p14:sldId id="336"/>
            <p14:sldId id="476"/>
            <p14:sldId id="465"/>
            <p14:sldId id="339"/>
            <p14:sldId id="1591"/>
            <p14:sldId id="469"/>
            <p14:sldId id="464"/>
            <p14:sldId id="1597"/>
            <p14:sldId id="382"/>
            <p14:sldId id="597"/>
            <p14:sldId id="508"/>
            <p14:sldId id="520"/>
            <p14:sldId id="427"/>
            <p14:sldId id="504"/>
            <p14:sldId id="1600"/>
            <p14:sldId id="621"/>
            <p14:sldId id="888"/>
          </p14:sldIdLst>
        </p14:section>
        <p14:section name="Section 4: Automating deployments" id="{7FA8B020-AB85-0940-8C0D-FE6E8E6B9612}">
          <p14:sldIdLst>
            <p14:sldId id="886"/>
            <p14:sldId id="599"/>
            <p14:sldId id="308"/>
            <p14:sldId id="627"/>
            <p14:sldId id="1598"/>
            <p14:sldId id="630"/>
            <p14:sldId id="631"/>
            <p14:sldId id="635"/>
          </p14:sldIdLst>
        </p14:section>
        <p14:section name="Section 5: AWS Elastic Beanstalk" id="{CD96B55B-58EA-4440-8C66-9718BAED4550}">
          <p14:sldIdLst>
            <p14:sldId id="1588"/>
            <p14:sldId id="602"/>
            <p14:sldId id="471"/>
            <p14:sldId id="534"/>
            <p14:sldId id="1599"/>
            <p14:sldId id="1587"/>
            <p14:sldId id="617"/>
            <p14:sldId id="1592"/>
            <p14:sldId id="824"/>
            <p14:sldId id="1593"/>
            <p14:sldId id="1594"/>
            <p14:sldId id="618"/>
            <p14:sldId id="1596"/>
          </p14:sldIdLst>
        </p14:section>
        <p14:section name="Module wrap-up" id="{6166F22C-F11B-B543-80E9-BD3538BABAE6}">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6"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B88"/>
    <a:srgbClr val="E9F3E6"/>
    <a:srgbClr val="1D8900"/>
    <a:srgbClr val="FFFC00"/>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1929" autoAdjust="0"/>
    <p:restoredTop sz="94434" autoAdjust="0"/>
  </p:normalViewPr>
  <p:slideViewPr>
    <p:cSldViewPr snapToGrid="0" snapToObjects="1" showGuides="1">
      <p:cViewPr varScale="1">
        <p:scale>
          <a:sx n="65" d="100"/>
          <a:sy n="65" d="100"/>
        </p:scale>
        <p:origin x="840" y="44"/>
      </p:cViewPr>
      <p:guideLst>
        <p:guide orient="horz" pos="2160"/>
        <p:guide pos="3840"/>
      </p:guideLst>
    </p:cSldViewPr>
  </p:slideViewPr>
  <p:outlineViewPr>
    <p:cViewPr>
      <p:scale>
        <a:sx n="33" d="100"/>
        <a:sy n="33" d="100"/>
      </p:scale>
      <p:origin x="0" y="-3976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E6CB9-0C5D-014B-AA24-8E40802DAF3F}" type="doc">
      <dgm:prSet loTypeId="urn:microsoft.com/office/officeart/2005/8/layout/cycle6" loCatId="" qsTypeId="urn:microsoft.com/office/officeart/2005/8/quickstyle/simple1" qsCatId="simple" csTypeId="urn:microsoft.com/office/officeart/2005/8/colors/accent1_2" csCatId="accent1" phldr="1"/>
      <dgm:spPr/>
      <dgm:t>
        <a:bodyPr rtlCol="0"/>
        <a:lstStyle/>
        <a:p>
          <a:pPr rtl="0"/>
          <a:endParaRPr lang="en-US"/>
        </a:p>
      </dgm:t>
    </dgm:pt>
    <dgm:pt modelId="{9C1C9CEE-158C-0649-BAEF-35153185F8D9}">
      <dgm:prSet phldrT="[Text]" custT="1"/>
      <dgm:spPr>
        <a:solidFill>
          <a:srgbClr val="195089"/>
        </a:solidFill>
      </dgm:spPr>
      <dgm:t>
        <a:bodyPr rtlCol="0"/>
        <a:lstStyle/>
        <a:p>
          <a:pPr rtl="0"/>
          <a:r>
            <a:rPr lang="pt-BR" sz="1600">
              <a:latin typeface="+mn-lt"/>
            </a:rPr>
            <a:t>Desenvolvimento</a:t>
          </a:r>
        </a:p>
      </dgm:t>
    </dgm:pt>
    <dgm:pt modelId="{D8B705A7-4D04-744F-B89F-2710CEA5593F}" type="parTrans" cxnId="{FE0E5720-7A0A-B746-BED8-BCB06340EE60}">
      <dgm:prSet/>
      <dgm:spPr/>
      <dgm:t>
        <a:bodyPr rtlCol="0"/>
        <a:lstStyle/>
        <a:p>
          <a:pPr rtl="0"/>
          <a:endParaRPr lang="en-US" sz="1600"/>
        </a:p>
      </dgm:t>
    </dgm:pt>
    <dgm:pt modelId="{570CCCB9-94AA-B545-9D7A-F643E257CE36}" type="sibTrans" cxnId="{FE0E5720-7A0A-B746-BED8-BCB06340EE60}">
      <dgm:prSet custT="1"/>
      <dgm:spPr/>
      <dgm:t>
        <a:bodyPr rtlCol="0"/>
        <a:lstStyle/>
        <a:p>
          <a:pPr rtl="0"/>
          <a:endParaRPr lang="en-US" sz="1600"/>
        </a:p>
      </dgm:t>
    </dgm:pt>
    <dgm:pt modelId="{B27E53B1-A464-4F48-BE7B-6928C4C36B19}">
      <dgm:prSet phldrT="[Text]" custT="1"/>
      <dgm:spPr>
        <a:solidFill>
          <a:schemeClr val="accent5"/>
        </a:solidFill>
      </dgm:spPr>
      <dgm:t>
        <a:bodyPr rtlCol="0"/>
        <a:lstStyle/>
        <a:p>
          <a:pPr rtl="0"/>
          <a:r>
            <a:rPr lang="pt-BR" sz="1600">
              <a:solidFill>
                <a:schemeClr val="bg1"/>
              </a:solidFill>
              <a:latin typeface="+mn-lt"/>
            </a:rPr>
            <a:t>Teste</a:t>
          </a:r>
        </a:p>
      </dgm:t>
    </dgm:pt>
    <dgm:pt modelId="{FE99F688-7FB2-A548-8142-A5B83CEF0F5E}" type="parTrans" cxnId="{F7AEC609-A7B2-2F4B-8287-9A8AABFA3E2A}">
      <dgm:prSet/>
      <dgm:spPr/>
      <dgm:t>
        <a:bodyPr rtlCol="0"/>
        <a:lstStyle/>
        <a:p>
          <a:pPr rtl="0"/>
          <a:endParaRPr lang="en-US" sz="1600"/>
        </a:p>
      </dgm:t>
    </dgm:pt>
    <dgm:pt modelId="{C869539D-2C69-4843-8EAE-A4D40C8491EE}" type="sibTrans" cxnId="{F7AEC609-A7B2-2F4B-8287-9A8AABFA3E2A}">
      <dgm:prSet custT="1"/>
      <dgm:spPr/>
      <dgm:t>
        <a:bodyPr rtlCol="0"/>
        <a:lstStyle/>
        <a:p>
          <a:pPr rtl="0"/>
          <a:endParaRPr lang="en-US" sz="1600"/>
        </a:p>
      </dgm:t>
    </dgm:pt>
    <dgm:pt modelId="{DB798A5E-1289-9246-B598-ED98E7A883C1}">
      <dgm:prSet phldrT="[Text]" custT="1"/>
      <dgm:spPr>
        <a:solidFill>
          <a:srgbClr val="296331"/>
        </a:solidFill>
      </dgm:spPr>
      <dgm:t>
        <a:bodyPr rtlCol="0"/>
        <a:lstStyle/>
        <a:p>
          <a:pPr rtl="0"/>
          <a:r>
            <a:rPr lang="pt-BR" sz="1600">
              <a:latin typeface="+mn-lt"/>
            </a:rPr>
            <a:t>Preparação</a:t>
          </a:r>
        </a:p>
      </dgm:t>
    </dgm:pt>
    <dgm:pt modelId="{F3F5C0D9-ECB9-3E47-A98C-729479B1FD73}" type="parTrans" cxnId="{FC1D90B1-CD2C-8D44-AB69-BFB9F5CCA011}">
      <dgm:prSet/>
      <dgm:spPr/>
      <dgm:t>
        <a:bodyPr rtlCol="0"/>
        <a:lstStyle/>
        <a:p>
          <a:pPr rtl="0"/>
          <a:endParaRPr lang="en-US" sz="1600"/>
        </a:p>
      </dgm:t>
    </dgm:pt>
    <dgm:pt modelId="{109D1795-E68A-5549-B570-67606D48DD1A}" type="sibTrans" cxnId="{FC1D90B1-CD2C-8D44-AB69-BFB9F5CCA011}">
      <dgm:prSet custT="1"/>
      <dgm:spPr/>
      <dgm:t>
        <a:bodyPr rtlCol="0"/>
        <a:lstStyle/>
        <a:p>
          <a:pPr rtl="0"/>
          <a:endParaRPr lang="en-US" sz="1600"/>
        </a:p>
      </dgm:t>
    </dgm:pt>
    <dgm:pt modelId="{8F5B8EE4-473A-EB4D-8B1E-A144B78C7C04}">
      <dgm:prSet phldrT="[Text]" custT="1"/>
      <dgm:spPr>
        <a:solidFill>
          <a:srgbClr val="FED646"/>
        </a:solidFill>
      </dgm:spPr>
      <dgm:t>
        <a:bodyPr rtlCol="0"/>
        <a:lstStyle/>
        <a:p>
          <a:pPr rtl="0"/>
          <a:r>
            <a:rPr lang="pt-BR" sz="1600">
              <a:solidFill>
                <a:schemeClr val="tx1"/>
              </a:solidFill>
              <a:latin typeface="+mn-lt"/>
            </a:rPr>
            <a:t>Produção</a:t>
          </a:r>
        </a:p>
      </dgm:t>
    </dgm:pt>
    <dgm:pt modelId="{D081A6B4-A11D-464C-A011-4B6EE5717E48}" type="parTrans" cxnId="{991228FD-65F3-8B42-BEF0-B05C08E088AD}">
      <dgm:prSet/>
      <dgm:spPr/>
      <dgm:t>
        <a:bodyPr rtlCol="0"/>
        <a:lstStyle/>
        <a:p>
          <a:pPr rtl="0"/>
          <a:endParaRPr lang="en-US" sz="1600"/>
        </a:p>
      </dgm:t>
    </dgm:pt>
    <dgm:pt modelId="{76ED5CD1-654F-DF4A-AA9D-5F1F5883EC5B}" type="sibTrans" cxnId="{991228FD-65F3-8B42-BEF0-B05C08E088AD}">
      <dgm:prSet custT="1"/>
      <dgm:spPr/>
      <dgm:t>
        <a:bodyPr rtlCol="0"/>
        <a:lstStyle/>
        <a:p>
          <a:pPr rtl="0"/>
          <a:endParaRPr lang="en-US" sz="1600"/>
        </a:p>
      </dgm:t>
    </dgm:pt>
    <dgm:pt modelId="{68BA3B80-5934-234B-B0F1-2221A4445862}">
      <dgm:prSet phldrT="[Text]" custT="1"/>
      <dgm:spPr>
        <a:solidFill>
          <a:schemeClr val="tx1">
            <a:lumMod val="75000"/>
            <a:lumOff val="25000"/>
          </a:schemeClr>
        </a:solidFill>
      </dgm:spPr>
      <dgm:t>
        <a:bodyPr rtlCol="0"/>
        <a:lstStyle/>
        <a:p>
          <a:pPr rtl="0"/>
          <a:r>
            <a:rPr lang="pt-BR" sz="1600">
              <a:latin typeface="+mn-lt"/>
            </a:rPr>
            <a:t>Demonstrações</a:t>
          </a:r>
        </a:p>
      </dgm:t>
    </dgm:pt>
    <dgm:pt modelId="{5AFE68BB-001C-0D41-9768-A6C45C199AD0}" type="parTrans" cxnId="{0A3B8682-ACE6-E04B-8575-169C00F785C6}">
      <dgm:prSet/>
      <dgm:spPr/>
      <dgm:t>
        <a:bodyPr rtlCol="0"/>
        <a:lstStyle/>
        <a:p>
          <a:pPr rtl="0"/>
          <a:endParaRPr lang="en-US" sz="1600"/>
        </a:p>
      </dgm:t>
    </dgm:pt>
    <dgm:pt modelId="{89926729-4F5E-EB4C-B5E3-1A2DA8F834AF}" type="sibTrans" cxnId="{0A3B8682-ACE6-E04B-8575-169C00F785C6}">
      <dgm:prSet custT="1"/>
      <dgm:spPr/>
      <dgm:t>
        <a:bodyPr rtlCol="0"/>
        <a:lstStyle/>
        <a:p>
          <a:pPr rtl="0"/>
          <a:endParaRPr lang="en-US" sz="1600"/>
        </a:p>
      </dgm:t>
    </dgm:pt>
    <dgm:pt modelId="{009EA2BD-F27E-E644-B724-B1AF23CF2178}">
      <dgm:prSet phldrT="[Text]" custT="1"/>
      <dgm:spPr>
        <a:solidFill>
          <a:srgbClr val="195089"/>
        </a:solidFill>
        <a:ln>
          <a:solidFill>
            <a:srgbClr val="195089"/>
          </a:solidFill>
        </a:ln>
      </dgm:spPr>
      <dgm:t>
        <a:bodyPr rtlCol="0"/>
        <a:lstStyle/>
        <a:p>
          <a:pPr rtl="0"/>
          <a:r>
            <a:rPr lang="pt-BR" sz="1600">
              <a:latin typeface="+mn-lt"/>
            </a:rPr>
            <a:t>Regiões</a:t>
          </a:r>
        </a:p>
      </dgm:t>
    </dgm:pt>
    <dgm:pt modelId="{44309002-7FA1-984C-9536-A763948E1FFD}" type="parTrans" cxnId="{8FDCEFF6-66BD-8543-B6EB-3AD3F7003B09}">
      <dgm:prSet/>
      <dgm:spPr/>
      <dgm:t>
        <a:bodyPr rtlCol="0"/>
        <a:lstStyle/>
        <a:p>
          <a:pPr rtl="0"/>
          <a:endParaRPr lang="en-US" sz="1600"/>
        </a:p>
      </dgm:t>
    </dgm:pt>
    <dgm:pt modelId="{FC5EFA1A-5F56-EC4A-910A-2034F3393018}" type="sibTrans" cxnId="{8FDCEFF6-66BD-8543-B6EB-3AD3F7003B09}">
      <dgm:prSet custT="1"/>
      <dgm:spPr/>
      <dgm:t>
        <a:bodyPr rtlCol="0"/>
        <a:lstStyle/>
        <a:p>
          <a:pPr rtl="0"/>
          <a:endParaRPr lang="en-US" sz="1600"/>
        </a:p>
      </dgm:t>
    </dgm:pt>
    <dgm:pt modelId="{D95C9052-31F7-F54C-B738-132B2ECE3A7A}" type="pres">
      <dgm:prSet presAssocID="{8E6E6CB9-0C5D-014B-AA24-8E40802DAF3F}" presName="cycle" presStyleCnt="0">
        <dgm:presLayoutVars>
          <dgm:dir/>
          <dgm:resizeHandles val="exact"/>
        </dgm:presLayoutVars>
      </dgm:prSet>
      <dgm:spPr/>
      <dgm:t>
        <a:bodyPr rtlCol="0"/>
        <a:lstStyle/>
        <a:p>
          <a:pPr rtl="0"/>
          <a:endParaRPr lang="en-US"/>
        </a:p>
      </dgm:t>
    </dgm:pt>
    <dgm:pt modelId="{FFE4847F-1E75-904B-AACD-A87908F4E1B6}" type="pres">
      <dgm:prSet presAssocID="{9C1C9CEE-158C-0649-BAEF-35153185F8D9}" presName="node" presStyleLbl="node1" presStyleIdx="0" presStyleCnt="6" custScaleX="232951">
        <dgm:presLayoutVars>
          <dgm:bulletEnabled val="1"/>
        </dgm:presLayoutVars>
      </dgm:prSet>
      <dgm:spPr/>
      <dgm:t>
        <a:bodyPr rtlCol="0"/>
        <a:lstStyle/>
        <a:p>
          <a:pPr rtl="0"/>
          <a:endParaRPr lang="en-US"/>
        </a:p>
      </dgm:t>
    </dgm:pt>
    <dgm:pt modelId="{540D8213-452F-6D4C-9E9D-ECA16045EFF1}" type="pres">
      <dgm:prSet presAssocID="{9C1C9CEE-158C-0649-BAEF-35153185F8D9}" presName="spNode" presStyleCnt="0"/>
      <dgm:spPr/>
    </dgm:pt>
    <dgm:pt modelId="{0F095D20-2FCF-674C-AF79-BC71997DC15D}" type="pres">
      <dgm:prSet presAssocID="{570CCCB9-94AA-B545-9D7A-F643E257CE36}" presName="sibTrans" presStyleLbl="sibTrans1D1" presStyleIdx="0" presStyleCnt="6"/>
      <dgm:spPr/>
      <dgm:t>
        <a:bodyPr rtlCol="0"/>
        <a:lstStyle/>
        <a:p>
          <a:pPr rtl="0"/>
          <a:endParaRPr lang="en-US"/>
        </a:p>
      </dgm:t>
    </dgm:pt>
    <dgm:pt modelId="{4B5ACB83-13EA-AB43-8178-719F35D1E1B4}" type="pres">
      <dgm:prSet presAssocID="{B27E53B1-A464-4F48-BE7B-6928C4C36B19}" presName="node" presStyleLbl="node1" presStyleIdx="1" presStyleCnt="6">
        <dgm:presLayoutVars>
          <dgm:bulletEnabled val="1"/>
        </dgm:presLayoutVars>
      </dgm:prSet>
      <dgm:spPr/>
      <dgm:t>
        <a:bodyPr rtlCol="0"/>
        <a:lstStyle/>
        <a:p>
          <a:pPr rtl="0"/>
          <a:endParaRPr lang="en-US"/>
        </a:p>
      </dgm:t>
    </dgm:pt>
    <dgm:pt modelId="{22FBCD28-AAEF-F746-B912-DC05FEAE7E19}" type="pres">
      <dgm:prSet presAssocID="{B27E53B1-A464-4F48-BE7B-6928C4C36B19}" presName="spNode" presStyleCnt="0"/>
      <dgm:spPr/>
    </dgm:pt>
    <dgm:pt modelId="{A8EAD5FD-7157-6B49-8ADB-C473FF19D146}" type="pres">
      <dgm:prSet presAssocID="{C869539D-2C69-4843-8EAE-A4D40C8491EE}" presName="sibTrans" presStyleLbl="sibTrans1D1" presStyleIdx="1" presStyleCnt="6"/>
      <dgm:spPr/>
      <dgm:t>
        <a:bodyPr rtlCol="0"/>
        <a:lstStyle/>
        <a:p>
          <a:pPr rtl="0"/>
          <a:endParaRPr lang="en-US"/>
        </a:p>
      </dgm:t>
    </dgm:pt>
    <dgm:pt modelId="{744DE2A3-B85B-684F-9182-C4C4180DD2E9}" type="pres">
      <dgm:prSet presAssocID="{DB798A5E-1289-9246-B598-ED98E7A883C1}" presName="node" presStyleLbl="node1" presStyleIdx="2" presStyleCnt="6" custScaleX="158041">
        <dgm:presLayoutVars>
          <dgm:bulletEnabled val="1"/>
        </dgm:presLayoutVars>
      </dgm:prSet>
      <dgm:spPr/>
      <dgm:t>
        <a:bodyPr rtlCol="0"/>
        <a:lstStyle/>
        <a:p>
          <a:pPr rtl="0"/>
          <a:endParaRPr lang="en-US"/>
        </a:p>
      </dgm:t>
    </dgm:pt>
    <dgm:pt modelId="{826294F2-AC94-BA4F-B4C2-786ED3E5ECEE}" type="pres">
      <dgm:prSet presAssocID="{DB798A5E-1289-9246-B598-ED98E7A883C1}" presName="spNode" presStyleCnt="0"/>
      <dgm:spPr/>
    </dgm:pt>
    <dgm:pt modelId="{BAE5DE46-5BC5-2143-A03A-0E0128F28422}" type="pres">
      <dgm:prSet presAssocID="{109D1795-E68A-5549-B570-67606D48DD1A}" presName="sibTrans" presStyleLbl="sibTrans1D1" presStyleIdx="2" presStyleCnt="6"/>
      <dgm:spPr/>
      <dgm:t>
        <a:bodyPr rtlCol="0"/>
        <a:lstStyle/>
        <a:p>
          <a:pPr rtl="0"/>
          <a:endParaRPr lang="en-US"/>
        </a:p>
      </dgm:t>
    </dgm:pt>
    <dgm:pt modelId="{08811C25-8520-944F-AA59-1AD619D59B3A}" type="pres">
      <dgm:prSet presAssocID="{8F5B8EE4-473A-EB4D-8B1E-A144B78C7C04}" presName="node" presStyleLbl="node1" presStyleIdx="3" presStyleCnt="6" custScaleX="132476">
        <dgm:presLayoutVars>
          <dgm:bulletEnabled val="1"/>
        </dgm:presLayoutVars>
      </dgm:prSet>
      <dgm:spPr/>
      <dgm:t>
        <a:bodyPr rtlCol="0"/>
        <a:lstStyle/>
        <a:p>
          <a:pPr rtl="0"/>
          <a:endParaRPr lang="en-US"/>
        </a:p>
      </dgm:t>
    </dgm:pt>
    <dgm:pt modelId="{7CECB8E2-4737-C445-B5E3-92E39D3C8E13}" type="pres">
      <dgm:prSet presAssocID="{8F5B8EE4-473A-EB4D-8B1E-A144B78C7C04}" presName="spNode" presStyleCnt="0"/>
      <dgm:spPr/>
    </dgm:pt>
    <dgm:pt modelId="{F0904331-CAC7-FD4A-940D-470FCD435327}" type="pres">
      <dgm:prSet presAssocID="{76ED5CD1-654F-DF4A-AA9D-5F1F5883EC5B}" presName="sibTrans" presStyleLbl="sibTrans1D1" presStyleIdx="3" presStyleCnt="6"/>
      <dgm:spPr/>
      <dgm:t>
        <a:bodyPr rtlCol="0"/>
        <a:lstStyle/>
        <a:p>
          <a:pPr rtl="0"/>
          <a:endParaRPr lang="en-US"/>
        </a:p>
      </dgm:t>
    </dgm:pt>
    <dgm:pt modelId="{28D43006-D705-B54C-BEBA-6CA1F2F4CF01}" type="pres">
      <dgm:prSet presAssocID="{68BA3B80-5934-234B-B0F1-2221A4445862}" presName="node" presStyleLbl="node1" presStyleIdx="4" presStyleCnt="6" custScaleX="219332">
        <dgm:presLayoutVars>
          <dgm:bulletEnabled val="1"/>
        </dgm:presLayoutVars>
      </dgm:prSet>
      <dgm:spPr/>
      <dgm:t>
        <a:bodyPr rtlCol="0"/>
        <a:lstStyle/>
        <a:p>
          <a:pPr rtl="0"/>
          <a:endParaRPr lang="en-US"/>
        </a:p>
      </dgm:t>
    </dgm:pt>
    <dgm:pt modelId="{DA93792D-9F31-F942-A28D-14E05D290AA8}" type="pres">
      <dgm:prSet presAssocID="{68BA3B80-5934-234B-B0F1-2221A4445862}" presName="spNode" presStyleCnt="0"/>
      <dgm:spPr/>
    </dgm:pt>
    <dgm:pt modelId="{5EAE7E29-68E7-9748-8495-A9F55844E291}" type="pres">
      <dgm:prSet presAssocID="{89926729-4F5E-EB4C-B5E3-1A2DA8F834AF}" presName="sibTrans" presStyleLbl="sibTrans1D1" presStyleIdx="4" presStyleCnt="6"/>
      <dgm:spPr/>
      <dgm:t>
        <a:bodyPr rtlCol="0"/>
        <a:lstStyle/>
        <a:p>
          <a:pPr rtl="0"/>
          <a:endParaRPr lang="en-US"/>
        </a:p>
      </dgm:t>
    </dgm:pt>
    <dgm:pt modelId="{EB8839AF-EEE0-5049-970C-82D6A56431D4}" type="pres">
      <dgm:prSet presAssocID="{009EA2BD-F27E-E644-B724-B1AF23CF2178}" presName="node" presStyleLbl="node1" presStyleIdx="5" presStyleCnt="6">
        <dgm:presLayoutVars>
          <dgm:bulletEnabled val="1"/>
        </dgm:presLayoutVars>
      </dgm:prSet>
      <dgm:spPr/>
      <dgm:t>
        <a:bodyPr rtlCol="0"/>
        <a:lstStyle/>
        <a:p>
          <a:pPr rtl="0"/>
          <a:endParaRPr lang="en-US"/>
        </a:p>
      </dgm:t>
    </dgm:pt>
    <dgm:pt modelId="{64A7511E-35B1-474A-97AB-E68217DB9147}" type="pres">
      <dgm:prSet presAssocID="{009EA2BD-F27E-E644-B724-B1AF23CF2178}" presName="spNode" presStyleCnt="0"/>
      <dgm:spPr/>
    </dgm:pt>
    <dgm:pt modelId="{099C9C0F-9AF8-1E4B-970A-6C41726BE598}" type="pres">
      <dgm:prSet presAssocID="{FC5EFA1A-5F56-EC4A-910A-2034F3393018}" presName="sibTrans" presStyleLbl="sibTrans1D1" presStyleIdx="5" presStyleCnt="6"/>
      <dgm:spPr/>
      <dgm:t>
        <a:bodyPr rtlCol="0"/>
        <a:lstStyle/>
        <a:p>
          <a:pPr rtl="0"/>
          <a:endParaRPr lang="en-US"/>
        </a:p>
      </dgm:t>
    </dgm:pt>
  </dgm:ptLst>
  <dgm:cxnLst>
    <dgm:cxn modelId="{FE20364E-6659-1F4F-AF2E-2850337DAED4}" type="presOf" srcId="{570CCCB9-94AA-B545-9D7A-F643E257CE36}" destId="{0F095D20-2FCF-674C-AF79-BC71997DC15D}" srcOrd="0" destOrd="0" presId="urn:microsoft.com/office/officeart/2005/8/layout/cycle6"/>
    <dgm:cxn modelId="{3BE7D395-14E3-1746-9C8B-65122654EA56}" type="presOf" srcId="{009EA2BD-F27E-E644-B724-B1AF23CF2178}" destId="{EB8839AF-EEE0-5049-970C-82D6A56431D4}" srcOrd="0" destOrd="0" presId="urn:microsoft.com/office/officeart/2005/8/layout/cycle6"/>
    <dgm:cxn modelId="{FC1D90B1-CD2C-8D44-AB69-BFB9F5CCA011}" srcId="{8E6E6CB9-0C5D-014B-AA24-8E40802DAF3F}" destId="{DB798A5E-1289-9246-B598-ED98E7A883C1}" srcOrd="2" destOrd="0" parTransId="{F3F5C0D9-ECB9-3E47-A98C-729479B1FD73}" sibTransId="{109D1795-E68A-5549-B570-67606D48DD1A}"/>
    <dgm:cxn modelId="{991228FD-65F3-8B42-BEF0-B05C08E088AD}" srcId="{8E6E6CB9-0C5D-014B-AA24-8E40802DAF3F}" destId="{8F5B8EE4-473A-EB4D-8B1E-A144B78C7C04}" srcOrd="3" destOrd="0" parTransId="{D081A6B4-A11D-464C-A011-4B6EE5717E48}" sibTransId="{76ED5CD1-654F-DF4A-AA9D-5F1F5883EC5B}"/>
    <dgm:cxn modelId="{F7AEC609-A7B2-2F4B-8287-9A8AABFA3E2A}" srcId="{8E6E6CB9-0C5D-014B-AA24-8E40802DAF3F}" destId="{B27E53B1-A464-4F48-BE7B-6928C4C36B19}" srcOrd="1" destOrd="0" parTransId="{FE99F688-7FB2-A548-8142-A5B83CEF0F5E}" sibTransId="{C869539D-2C69-4843-8EAE-A4D40C8491EE}"/>
    <dgm:cxn modelId="{26A5A2F0-8682-8E4A-B8AD-FBABC56A23FC}" type="presOf" srcId="{8F5B8EE4-473A-EB4D-8B1E-A144B78C7C04}" destId="{08811C25-8520-944F-AA59-1AD619D59B3A}" srcOrd="0" destOrd="0" presId="urn:microsoft.com/office/officeart/2005/8/layout/cycle6"/>
    <dgm:cxn modelId="{6FC6B42B-AA4B-DC4F-9311-D90EB4BD797B}" type="presOf" srcId="{89926729-4F5E-EB4C-B5E3-1A2DA8F834AF}" destId="{5EAE7E29-68E7-9748-8495-A9F55844E291}" srcOrd="0" destOrd="0" presId="urn:microsoft.com/office/officeart/2005/8/layout/cycle6"/>
    <dgm:cxn modelId="{0A3B8682-ACE6-E04B-8575-169C00F785C6}" srcId="{8E6E6CB9-0C5D-014B-AA24-8E40802DAF3F}" destId="{68BA3B80-5934-234B-B0F1-2221A4445862}" srcOrd="4" destOrd="0" parTransId="{5AFE68BB-001C-0D41-9768-A6C45C199AD0}" sibTransId="{89926729-4F5E-EB4C-B5E3-1A2DA8F834AF}"/>
    <dgm:cxn modelId="{169A6628-21D2-2B49-AC94-A30E9DC8D295}" type="presOf" srcId="{109D1795-E68A-5549-B570-67606D48DD1A}" destId="{BAE5DE46-5BC5-2143-A03A-0E0128F28422}" srcOrd="0" destOrd="0" presId="urn:microsoft.com/office/officeart/2005/8/layout/cycle6"/>
    <dgm:cxn modelId="{8FDCEFF6-66BD-8543-B6EB-3AD3F7003B09}" srcId="{8E6E6CB9-0C5D-014B-AA24-8E40802DAF3F}" destId="{009EA2BD-F27E-E644-B724-B1AF23CF2178}" srcOrd="5" destOrd="0" parTransId="{44309002-7FA1-984C-9536-A763948E1FFD}" sibTransId="{FC5EFA1A-5F56-EC4A-910A-2034F3393018}"/>
    <dgm:cxn modelId="{75771637-6307-3943-8531-C22A7302456F}" type="presOf" srcId="{FC5EFA1A-5F56-EC4A-910A-2034F3393018}" destId="{099C9C0F-9AF8-1E4B-970A-6C41726BE598}" srcOrd="0" destOrd="0" presId="urn:microsoft.com/office/officeart/2005/8/layout/cycle6"/>
    <dgm:cxn modelId="{E4E061F4-34FC-3048-950E-E6FDC8E3DC3C}" type="presOf" srcId="{DB798A5E-1289-9246-B598-ED98E7A883C1}" destId="{744DE2A3-B85B-684F-9182-C4C4180DD2E9}" srcOrd="0" destOrd="0" presId="urn:microsoft.com/office/officeart/2005/8/layout/cycle6"/>
    <dgm:cxn modelId="{9A49ED19-0150-B346-83C1-03E26DC44C12}" type="presOf" srcId="{76ED5CD1-654F-DF4A-AA9D-5F1F5883EC5B}" destId="{F0904331-CAC7-FD4A-940D-470FCD435327}" srcOrd="0" destOrd="0" presId="urn:microsoft.com/office/officeart/2005/8/layout/cycle6"/>
    <dgm:cxn modelId="{0688B61D-B9AF-6345-822D-E3002A3D3F70}" type="presOf" srcId="{8E6E6CB9-0C5D-014B-AA24-8E40802DAF3F}" destId="{D95C9052-31F7-F54C-B738-132B2ECE3A7A}" srcOrd="0" destOrd="0" presId="urn:microsoft.com/office/officeart/2005/8/layout/cycle6"/>
    <dgm:cxn modelId="{FE0E5720-7A0A-B746-BED8-BCB06340EE60}" srcId="{8E6E6CB9-0C5D-014B-AA24-8E40802DAF3F}" destId="{9C1C9CEE-158C-0649-BAEF-35153185F8D9}" srcOrd="0" destOrd="0" parTransId="{D8B705A7-4D04-744F-B89F-2710CEA5593F}" sibTransId="{570CCCB9-94AA-B545-9D7A-F643E257CE36}"/>
    <dgm:cxn modelId="{9894BD5A-2379-C543-9617-5ACC0A77E593}" type="presOf" srcId="{9C1C9CEE-158C-0649-BAEF-35153185F8D9}" destId="{FFE4847F-1E75-904B-AACD-A87908F4E1B6}" srcOrd="0" destOrd="0" presId="urn:microsoft.com/office/officeart/2005/8/layout/cycle6"/>
    <dgm:cxn modelId="{D9AB40B8-EA27-FB47-BC19-86F2ECBCDEFC}" type="presOf" srcId="{B27E53B1-A464-4F48-BE7B-6928C4C36B19}" destId="{4B5ACB83-13EA-AB43-8178-719F35D1E1B4}" srcOrd="0" destOrd="0" presId="urn:microsoft.com/office/officeart/2005/8/layout/cycle6"/>
    <dgm:cxn modelId="{580CBC27-E9C8-0E47-AB99-1704858DE8C3}" type="presOf" srcId="{68BA3B80-5934-234B-B0F1-2221A4445862}" destId="{28D43006-D705-B54C-BEBA-6CA1F2F4CF01}" srcOrd="0" destOrd="0" presId="urn:microsoft.com/office/officeart/2005/8/layout/cycle6"/>
    <dgm:cxn modelId="{E5DB5F71-D7D0-6343-8473-1352A2AF4E6C}" type="presOf" srcId="{C869539D-2C69-4843-8EAE-A4D40C8491EE}" destId="{A8EAD5FD-7157-6B49-8ADB-C473FF19D146}" srcOrd="0" destOrd="0" presId="urn:microsoft.com/office/officeart/2005/8/layout/cycle6"/>
    <dgm:cxn modelId="{83F73868-096D-B949-BE90-4AEC0E07D97F}" type="presParOf" srcId="{D95C9052-31F7-F54C-B738-132B2ECE3A7A}" destId="{FFE4847F-1E75-904B-AACD-A87908F4E1B6}" srcOrd="0" destOrd="0" presId="urn:microsoft.com/office/officeart/2005/8/layout/cycle6"/>
    <dgm:cxn modelId="{758D2B88-563A-AB4B-A9FF-7B236682B523}" type="presParOf" srcId="{D95C9052-31F7-F54C-B738-132B2ECE3A7A}" destId="{540D8213-452F-6D4C-9E9D-ECA16045EFF1}" srcOrd="1" destOrd="0" presId="urn:microsoft.com/office/officeart/2005/8/layout/cycle6"/>
    <dgm:cxn modelId="{82A4A073-CB7D-6B43-9E9E-7323D7235B88}" type="presParOf" srcId="{D95C9052-31F7-F54C-B738-132B2ECE3A7A}" destId="{0F095D20-2FCF-674C-AF79-BC71997DC15D}" srcOrd="2" destOrd="0" presId="urn:microsoft.com/office/officeart/2005/8/layout/cycle6"/>
    <dgm:cxn modelId="{1D30A832-A3A3-C347-963B-BD648DE0508A}" type="presParOf" srcId="{D95C9052-31F7-F54C-B738-132B2ECE3A7A}" destId="{4B5ACB83-13EA-AB43-8178-719F35D1E1B4}" srcOrd="3" destOrd="0" presId="urn:microsoft.com/office/officeart/2005/8/layout/cycle6"/>
    <dgm:cxn modelId="{96448F97-6BE8-0341-8BF9-CC306136AD91}" type="presParOf" srcId="{D95C9052-31F7-F54C-B738-132B2ECE3A7A}" destId="{22FBCD28-AAEF-F746-B912-DC05FEAE7E19}" srcOrd="4" destOrd="0" presId="urn:microsoft.com/office/officeart/2005/8/layout/cycle6"/>
    <dgm:cxn modelId="{7F03F142-A47D-1044-8692-7BD371CA765D}" type="presParOf" srcId="{D95C9052-31F7-F54C-B738-132B2ECE3A7A}" destId="{A8EAD5FD-7157-6B49-8ADB-C473FF19D146}" srcOrd="5" destOrd="0" presId="urn:microsoft.com/office/officeart/2005/8/layout/cycle6"/>
    <dgm:cxn modelId="{1D36C50B-0D05-4E4D-96D5-3E821B84F475}" type="presParOf" srcId="{D95C9052-31F7-F54C-B738-132B2ECE3A7A}" destId="{744DE2A3-B85B-684F-9182-C4C4180DD2E9}" srcOrd="6" destOrd="0" presId="urn:microsoft.com/office/officeart/2005/8/layout/cycle6"/>
    <dgm:cxn modelId="{0610C313-364B-0A4E-B885-9C57C77035E9}" type="presParOf" srcId="{D95C9052-31F7-F54C-B738-132B2ECE3A7A}" destId="{826294F2-AC94-BA4F-B4C2-786ED3E5ECEE}" srcOrd="7" destOrd="0" presId="urn:microsoft.com/office/officeart/2005/8/layout/cycle6"/>
    <dgm:cxn modelId="{7253D02C-2EAE-3745-85D3-06572A0EBDD7}" type="presParOf" srcId="{D95C9052-31F7-F54C-B738-132B2ECE3A7A}" destId="{BAE5DE46-5BC5-2143-A03A-0E0128F28422}" srcOrd="8" destOrd="0" presId="urn:microsoft.com/office/officeart/2005/8/layout/cycle6"/>
    <dgm:cxn modelId="{CEE55CFD-4A81-9B41-9840-E3F6DA0D7FFA}" type="presParOf" srcId="{D95C9052-31F7-F54C-B738-132B2ECE3A7A}" destId="{08811C25-8520-944F-AA59-1AD619D59B3A}" srcOrd="9" destOrd="0" presId="urn:microsoft.com/office/officeart/2005/8/layout/cycle6"/>
    <dgm:cxn modelId="{636CACAD-2395-964F-A789-3E2FCB77F206}" type="presParOf" srcId="{D95C9052-31F7-F54C-B738-132B2ECE3A7A}" destId="{7CECB8E2-4737-C445-B5E3-92E39D3C8E13}" srcOrd="10" destOrd="0" presId="urn:microsoft.com/office/officeart/2005/8/layout/cycle6"/>
    <dgm:cxn modelId="{6A9496C8-95E8-994E-A59D-7DA96A838FBD}" type="presParOf" srcId="{D95C9052-31F7-F54C-B738-132B2ECE3A7A}" destId="{F0904331-CAC7-FD4A-940D-470FCD435327}" srcOrd="11" destOrd="0" presId="urn:microsoft.com/office/officeart/2005/8/layout/cycle6"/>
    <dgm:cxn modelId="{03A1FBC0-C114-D04D-8D56-B5BC1C756759}" type="presParOf" srcId="{D95C9052-31F7-F54C-B738-132B2ECE3A7A}" destId="{28D43006-D705-B54C-BEBA-6CA1F2F4CF01}" srcOrd="12" destOrd="0" presId="urn:microsoft.com/office/officeart/2005/8/layout/cycle6"/>
    <dgm:cxn modelId="{31CF542C-B03F-9A4A-B932-5720618F53A7}" type="presParOf" srcId="{D95C9052-31F7-F54C-B738-132B2ECE3A7A}" destId="{DA93792D-9F31-F942-A28D-14E05D290AA8}" srcOrd="13" destOrd="0" presId="urn:microsoft.com/office/officeart/2005/8/layout/cycle6"/>
    <dgm:cxn modelId="{0D4836C5-8874-A848-9066-C8C3E361E6DC}" type="presParOf" srcId="{D95C9052-31F7-F54C-B738-132B2ECE3A7A}" destId="{5EAE7E29-68E7-9748-8495-A9F55844E291}" srcOrd="14" destOrd="0" presId="urn:microsoft.com/office/officeart/2005/8/layout/cycle6"/>
    <dgm:cxn modelId="{C493366E-670E-0941-AB36-B3E01E01A996}" type="presParOf" srcId="{D95C9052-31F7-F54C-B738-132B2ECE3A7A}" destId="{EB8839AF-EEE0-5049-970C-82D6A56431D4}" srcOrd="15" destOrd="0" presId="urn:microsoft.com/office/officeart/2005/8/layout/cycle6"/>
    <dgm:cxn modelId="{A26C2904-8182-F940-BA10-E47A95E6C669}" type="presParOf" srcId="{D95C9052-31F7-F54C-B738-132B2ECE3A7A}" destId="{64A7511E-35B1-474A-97AB-E68217DB9147}" srcOrd="16" destOrd="0" presId="urn:microsoft.com/office/officeart/2005/8/layout/cycle6"/>
    <dgm:cxn modelId="{307B13BD-6E2D-584F-A227-84574D66C063}" type="presParOf" srcId="{D95C9052-31F7-F54C-B738-132B2ECE3A7A}" destId="{099C9C0F-9AF8-1E4B-970A-6C41726BE598}" srcOrd="17" destOrd="0" presId="urn:microsoft.com/office/officeart/2005/8/layout/cycle6"/>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4847F-1E75-904B-AACD-A87908F4E1B6}">
      <dsp:nvSpPr>
        <dsp:cNvPr id="0" name=""/>
        <dsp:cNvSpPr/>
      </dsp:nvSpPr>
      <dsp:spPr>
        <a:xfrm>
          <a:off x="1160963" y="532"/>
          <a:ext cx="2088756" cy="582822"/>
        </a:xfrm>
        <a:prstGeom prst="roundRect">
          <a:avLst/>
        </a:prstGeom>
        <a:solidFill>
          <a:srgbClr val="1950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latin typeface="+mn-lt"/>
            </a:rPr>
            <a:t>Desenvolvimento</a:t>
          </a:r>
        </a:p>
      </dsp:txBody>
      <dsp:txXfrm>
        <a:off x="1189414" y="28983"/>
        <a:ext cx="2031854" cy="525920"/>
      </dsp:txXfrm>
    </dsp:sp>
    <dsp:sp modelId="{0F095D20-2FCF-674C-AF79-BC71997DC15D}">
      <dsp:nvSpPr>
        <dsp:cNvPr id="0" name=""/>
        <dsp:cNvSpPr/>
      </dsp:nvSpPr>
      <dsp:spPr>
        <a:xfrm>
          <a:off x="772412" y="461629"/>
          <a:ext cx="2745141" cy="2745141"/>
        </a:xfrm>
        <a:custGeom>
          <a:avLst/>
          <a:gdLst/>
          <a:ahLst/>
          <a:cxnLst/>
          <a:rect l="0" t="0" r="0" b="0"/>
          <a:pathLst>
            <a:path>
              <a:moveTo>
                <a:pt x="1940147" y="122847"/>
              </a:moveTo>
              <a:arcTo wR="1372570" hR="1372570" stAng="17665544" swAng="66891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5ACB83-13EA-AB43-8178-719F35D1E1B4}">
      <dsp:nvSpPr>
        <dsp:cNvPr id="0" name=""/>
        <dsp:cNvSpPr/>
      </dsp:nvSpPr>
      <dsp:spPr>
        <a:xfrm>
          <a:off x="2945697" y="686817"/>
          <a:ext cx="896650" cy="582822"/>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solidFill>
                <a:schemeClr val="bg1"/>
              </a:solidFill>
              <a:latin typeface="+mn-lt"/>
            </a:rPr>
            <a:t>Teste</a:t>
          </a:r>
        </a:p>
      </dsp:txBody>
      <dsp:txXfrm>
        <a:off x="2974148" y="715268"/>
        <a:ext cx="839748" cy="525920"/>
      </dsp:txXfrm>
    </dsp:sp>
    <dsp:sp modelId="{A8EAD5FD-7157-6B49-8ADB-C473FF19D146}">
      <dsp:nvSpPr>
        <dsp:cNvPr id="0" name=""/>
        <dsp:cNvSpPr/>
      </dsp:nvSpPr>
      <dsp:spPr>
        <a:xfrm>
          <a:off x="832771" y="291943"/>
          <a:ext cx="2745141" cy="2745141"/>
        </a:xfrm>
        <a:custGeom>
          <a:avLst/>
          <a:gdLst/>
          <a:ahLst/>
          <a:cxnLst/>
          <a:rect l="0" t="0" r="0" b="0"/>
          <a:pathLst>
            <a:path>
              <a:moveTo>
                <a:pt x="2689364" y="985266"/>
              </a:moveTo>
              <a:arcTo wR="1372570" hR="1372570" stAng="20616600" swAng="19668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4DE2A3-B85B-684F-9182-C4C4180DD2E9}">
      <dsp:nvSpPr>
        <dsp:cNvPr id="0" name=""/>
        <dsp:cNvSpPr/>
      </dsp:nvSpPr>
      <dsp:spPr>
        <a:xfrm>
          <a:off x="2685485" y="2059388"/>
          <a:ext cx="1417075" cy="582822"/>
        </a:xfrm>
        <a:prstGeom prst="roundRect">
          <a:avLst/>
        </a:prstGeom>
        <a:solidFill>
          <a:srgbClr val="2963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latin typeface="+mn-lt"/>
            </a:rPr>
            <a:t>Preparação</a:t>
          </a:r>
        </a:p>
      </dsp:txBody>
      <dsp:txXfrm>
        <a:off x="2713936" y="2087839"/>
        <a:ext cx="1360173" cy="525920"/>
      </dsp:txXfrm>
    </dsp:sp>
    <dsp:sp modelId="{BAE5DE46-5BC5-2143-A03A-0E0128F28422}">
      <dsp:nvSpPr>
        <dsp:cNvPr id="0" name=""/>
        <dsp:cNvSpPr/>
      </dsp:nvSpPr>
      <dsp:spPr>
        <a:xfrm>
          <a:off x="832771" y="291943"/>
          <a:ext cx="2745141" cy="2745141"/>
        </a:xfrm>
        <a:custGeom>
          <a:avLst/>
          <a:gdLst/>
          <a:ahLst/>
          <a:cxnLst/>
          <a:rect l="0" t="0" r="0" b="0"/>
          <a:pathLst>
            <a:path>
              <a:moveTo>
                <a:pt x="2332706" y="2353431"/>
              </a:moveTo>
              <a:arcTo wR="1372570" hR="1372570" stAng="2736704" swAng="11136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811C25-8520-944F-AA59-1AD619D59B3A}">
      <dsp:nvSpPr>
        <dsp:cNvPr id="0" name=""/>
        <dsp:cNvSpPr/>
      </dsp:nvSpPr>
      <dsp:spPr>
        <a:xfrm>
          <a:off x="1611418" y="2745673"/>
          <a:ext cx="1187846" cy="582822"/>
        </a:xfrm>
        <a:prstGeom prst="roundRect">
          <a:avLst/>
        </a:prstGeom>
        <a:solidFill>
          <a:srgbClr val="FED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solidFill>
                <a:schemeClr val="tx1"/>
              </a:solidFill>
              <a:latin typeface="+mn-lt"/>
            </a:rPr>
            <a:t>Produção</a:t>
          </a:r>
        </a:p>
      </dsp:txBody>
      <dsp:txXfrm>
        <a:off x="1639869" y="2774124"/>
        <a:ext cx="1130944" cy="525920"/>
      </dsp:txXfrm>
    </dsp:sp>
    <dsp:sp modelId="{F0904331-CAC7-FD4A-940D-470FCD435327}">
      <dsp:nvSpPr>
        <dsp:cNvPr id="0" name=""/>
        <dsp:cNvSpPr/>
      </dsp:nvSpPr>
      <dsp:spPr>
        <a:xfrm>
          <a:off x="832771" y="291943"/>
          <a:ext cx="2745141" cy="2745141"/>
        </a:xfrm>
        <a:custGeom>
          <a:avLst/>
          <a:gdLst/>
          <a:ahLst/>
          <a:cxnLst/>
          <a:rect l="0" t="0" r="0" b="0"/>
          <a:pathLst>
            <a:path>
              <a:moveTo>
                <a:pt x="774579" y="2608028"/>
              </a:moveTo>
              <a:arcTo wR="1372570" hR="1372570" stAng="6949686" swAng="11136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D43006-D705-B54C-BEBA-6CA1F2F4CF01}">
      <dsp:nvSpPr>
        <dsp:cNvPr id="0" name=""/>
        <dsp:cNvSpPr/>
      </dsp:nvSpPr>
      <dsp:spPr>
        <a:xfrm>
          <a:off x="33340" y="2059388"/>
          <a:ext cx="1966641" cy="582822"/>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latin typeface="+mn-lt"/>
            </a:rPr>
            <a:t>Demonstrações</a:t>
          </a:r>
        </a:p>
      </dsp:txBody>
      <dsp:txXfrm>
        <a:off x="61791" y="2087839"/>
        <a:ext cx="1909739" cy="525920"/>
      </dsp:txXfrm>
    </dsp:sp>
    <dsp:sp modelId="{5EAE7E29-68E7-9748-8495-A9F55844E291}">
      <dsp:nvSpPr>
        <dsp:cNvPr id="0" name=""/>
        <dsp:cNvSpPr/>
      </dsp:nvSpPr>
      <dsp:spPr>
        <a:xfrm>
          <a:off x="832771" y="291943"/>
          <a:ext cx="2745141" cy="2745141"/>
        </a:xfrm>
        <a:custGeom>
          <a:avLst/>
          <a:gdLst/>
          <a:ahLst/>
          <a:cxnLst/>
          <a:rect l="0" t="0" r="0" b="0"/>
          <a:pathLst>
            <a:path>
              <a:moveTo>
                <a:pt x="55776" y="1759874"/>
              </a:moveTo>
              <a:arcTo wR="1372570" hR="1372570" stAng="9816600" swAng="19668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8839AF-EEE0-5049-970C-82D6A56431D4}">
      <dsp:nvSpPr>
        <dsp:cNvPr id="0" name=""/>
        <dsp:cNvSpPr/>
      </dsp:nvSpPr>
      <dsp:spPr>
        <a:xfrm>
          <a:off x="568335" y="686817"/>
          <a:ext cx="896650" cy="582822"/>
        </a:xfrm>
        <a:prstGeom prst="roundRect">
          <a:avLst/>
        </a:prstGeom>
        <a:solidFill>
          <a:srgbClr val="195089"/>
        </a:solidFill>
        <a:ln w="12700" cap="flat" cmpd="sng" algn="ctr">
          <a:solidFill>
            <a:srgbClr val="19508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lvl="0" algn="ctr" defTabSz="711200" rtl="0">
            <a:lnSpc>
              <a:spcPct val="90000"/>
            </a:lnSpc>
            <a:spcBef>
              <a:spcPct val="0"/>
            </a:spcBef>
            <a:spcAft>
              <a:spcPct val="35000"/>
            </a:spcAft>
          </a:pPr>
          <a:r>
            <a:rPr lang="pt-BR" sz="1600" kern="1200">
              <a:latin typeface="+mn-lt"/>
            </a:rPr>
            <a:t>Regiões</a:t>
          </a:r>
        </a:p>
      </dsp:txBody>
      <dsp:txXfrm>
        <a:off x="596786" y="715268"/>
        <a:ext cx="839748" cy="525920"/>
      </dsp:txXfrm>
    </dsp:sp>
    <dsp:sp modelId="{099C9C0F-9AF8-1E4B-970A-6C41726BE598}">
      <dsp:nvSpPr>
        <dsp:cNvPr id="0" name=""/>
        <dsp:cNvSpPr/>
      </dsp:nvSpPr>
      <dsp:spPr>
        <a:xfrm>
          <a:off x="893130" y="461629"/>
          <a:ext cx="2745141" cy="2745141"/>
        </a:xfrm>
        <a:custGeom>
          <a:avLst/>
          <a:gdLst/>
          <a:ahLst/>
          <a:cxnLst/>
          <a:rect l="0" t="0" r="0" b="0"/>
          <a:pathLst>
            <a:path>
              <a:moveTo>
                <a:pt x="574067" y="256173"/>
              </a:moveTo>
              <a:arcTo wR="1372570" hR="1372570" stAng="14065544" swAng="66891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WSCloudFormation/latest/UserGuide/cfn-sample-templates.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aws.amazon.com/AWSCloudFormation/latest/UserGuide/aws-template-resource-type-ref.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AWSCloudFormation/latest/UserGuide/using-cfn-stack-drift-resource-list.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quickstar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systems-manager/latest/userguide/ssm-agent.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blogs/infrastructure-and-automation/using-aws-systems-manager-automation-and-aws-cloudformation-togeth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docs.chef.io/recipe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aws.amazon.com/elasticbeanstalk/faqs/" TargetMode="External"/><Relationship Id="rId3" Type="http://schemas.openxmlformats.org/officeDocument/2006/relationships/hyperlink" Target="https://d0.awsstatic.com/whitepapers/overview-of-deployment-options-on-aws.pdf" TargetMode="External"/><Relationship Id="rId7" Type="http://schemas.openxmlformats.org/officeDocument/2006/relationships/hyperlink" Target="https://aws.amazon.com/systems-manager/features/"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aws.amazon.com/opsworks/stacks/faqs/" TargetMode="External"/><Relationship Id="rId5" Type="http://schemas.openxmlformats.org/officeDocument/2006/relationships/hyperlink" Target="https://docs.aws.amazon.com/AWSCloudFormation/latest/UserGuide/cfn-sample-templates.html" TargetMode="External"/><Relationship Id="rId4" Type="http://schemas.openxmlformats.org/officeDocument/2006/relationships/hyperlink" Target="https://docs.aws.amazon.com/AWSCloudFormation/latest/UserGuide/template-guide.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1.awsstatic.com/whitepapers/architecture/AWS-Reliability-Pillar.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Bem-vindo ao Módulo 10: Automatizar a arquitetura.</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3: Automatizar a infraestrutura.</a:t>
            </a:r>
          </a:p>
        </p:txBody>
      </p:sp>
    </p:spTree>
    <p:extLst>
      <p:ext uri="{BB962C8B-B14F-4D97-AF65-F5344CB8AC3E}">
        <p14:creationId xmlns:p14="http://schemas.microsoft.com/office/powerpoint/2010/main" val="416074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dirty="0">
                <a:solidFill>
                  <a:schemeClr val="tx1"/>
                </a:solidFill>
                <a:effectLst/>
                <a:latin typeface="Calibri" panose="020F0502020204030204" pitchFamily="34" charset="0"/>
                <a:ea typeface="+mn-ea"/>
                <a:cs typeface="+mn-cs"/>
              </a:rPr>
              <a:t>O AWS CloudFormation provisiona recursos de maneira repetível. Ele permite que você crie e reconstrua sua infraestrutura e aplicações sem a necessidade de executar ações manuais ou fazer scripts personalizados. Com o AWS CloudFormation, você criará um documento que descreve o que deve formar a infraestrutura, incluindo todos os recursos da AWS que devem fazer parte da implantação. </a:t>
            </a:r>
            <a:r>
              <a:rPr lang="pt-BR" dirty="0">
                <a:latin typeface="Calibri" panose="020F0502020204030204" pitchFamily="34" charset="0"/>
              </a:rPr>
              <a:t>Pense neste documento como um </a:t>
            </a:r>
            <a:r>
              <a:rPr lang="pt-BR" b="0" i="1" dirty="0">
                <a:latin typeface="Calibri" panose="020F0502020204030204" pitchFamily="34" charset="0"/>
              </a:rPr>
              <a:t>modelo</a:t>
            </a:r>
            <a:r>
              <a:rPr lang="pt-BR" dirty="0">
                <a:latin typeface="Calibri" panose="020F0502020204030204" pitchFamily="34" charset="0"/>
              </a:rPr>
              <a:t>. Você então usa o modelo para criar a realidade, porque o AWS CloudFormation pode realmente criar os recursos em sua conta. </a:t>
            </a:r>
          </a:p>
          <a:p>
            <a:pPr rtl="0"/>
            <a:endParaRPr lang="en-US" dirty="0">
              <a:latin typeface="Calibri" panose="020F0502020204030204" pitchFamily="34" charset="0"/>
            </a:endParaRPr>
          </a:p>
          <a:p>
            <a:pPr rtl="0"/>
            <a:r>
              <a:rPr lang="pt-BR" dirty="0">
                <a:latin typeface="Calibri" panose="020F0502020204030204" pitchFamily="34" charset="0"/>
              </a:rPr>
              <a:t>Quando você usa o AWS CloudFormation para criar recursos, ele é chamado de </a:t>
            </a:r>
            <a:r>
              <a:rPr lang="pt-BR" b="0" i="1" dirty="0">
                <a:latin typeface="Calibri" panose="020F0502020204030204" pitchFamily="34" charset="0"/>
              </a:rPr>
              <a:t>pilha </a:t>
            </a:r>
            <a:r>
              <a:rPr lang="pt-BR" dirty="0">
                <a:latin typeface="Calibri" panose="020F0502020204030204" pitchFamily="34" charset="0"/>
              </a:rPr>
              <a:t>do AWS CloudFormation. Você cria, atualiza ou exclui uma pilha. Assim, você pode provisionar recursos de forma ordenada e previsível.</a:t>
            </a:r>
            <a:endParaRPr lang="en-US" b="0" i="0" kern="1200" dirty="0">
              <a:solidFill>
                <a:schemeClr val="tx1"/>
              </a:solidFill>
              <a:effectLst/>
              <a:latin typeface="Calibri" panose="020F0502020204030204" pitchFamily="34" charset="0"/>
              <a:ea typeface="+mn-ea"/>
              <a:cs typeface="+mn-cs"/>
            </a:endParaRPr>
          </a:p>
          <a:p>
            <a:pPr rtl="0"/>
            <a:endParaRPr lang="en-US" b="0" i="0" kern="1200" dirty="0">
              <a:solidFill>
                <a:schemeClr val="tx1"/>
              </a:solidFill>
              <a:effectLst/>
              <a:latin typeface="Calibri" panose="020F0502020204030204" pitchFamily="34" charset="0"/>
              <a:ea typeface="+mn-ea"/>
              <a:cs typeface="+mn-cs"/>
            </a:endParaRPr>
          </a:p>
          <a:p>
            <a:pPr rtl="0"/>
            <a:r>
              <a:rPr lang="pt-BR" b="0" i="0" kern="1200" dirty="0">
                <a:solidFill>
                  <a:schemeClr val="tx1"/>
                </a:solidFill>
                <a:effectLst/>
                <a:latin typeface="Calibri" panose="020F0502020204030204" pitchFamily="34" charset="0"/>
                <a:ea typeface="+mn-ea"/>
                <a:cs typeface="+mn-cs"/>
              </a:rPr>
              <a:t>O uso do AWS CloudFormation permite que você trate sua infraestrutura como código (IaC) Crie com qualquer editor de código, faça o check-in em um sistema de </a:t>
            </a:r>
            <a:r>
              <a:rPr lang="pt-BR" b="0" i="1" kern="1200" dirty="0">
                <a:solidFill>
                  <a:schemeClr val="tx1"/>
                </a:solidFill>
                <a:effectLst/>
                <a:latin typeface="Calibri" panose="020F0502020204030204" pitchFamily="34" charset="0"/>
                <a:ea typeface="+mn-ea"/>
                <a:cs typeface="+mn-cs"/>
              </a:rPr>
              <a:t>controle de versão</a:t>
            </a:r>
            <a:r>
              <a:rPr lang="pt-BR" b="0" i="0" kern="1200" dirty="0">
                <a:solidFill>
                  <a:schemeClr val="tx1"/>
                </a:solidFill>
                <a:effectLst/>
                <a:latin typeface="Calibri" panose="020F0502020204030204" pitchFamily="34" charset="0"/>
                <a:ea typeface="+mn-ea"/>
                <a:cs typeface="+mn-cs"/>
              </a:rPr>
              <a:t>, como GitHub ou AWS CodeCommit, e examine os arquivos com os membros da equipe antes de implantar nos ambientes apropriados. Se o documento do AWS CloudFormation criado para modelar sua implantação fizer o check-in em um sistema de controle de versão, você poderá excluir uma pilha, fazer check-out de uma versão mais antiga do documento e criar uma pilha a partir dele. Com o controle de versão, você pode usar recursos essenciais de reversão.</a:t>
            </a:r>
            <a:endParaRPr lang="en-US" dirty="0">
              <a:latin typeface="Calibri" panose="020F0502020204030204" pitchFamily="34" charset="0"/>
            </a:endParaRPr>
          </a:p>
        </p:txBody>
      </p:sp>
    </p:spTree>
    <p:extLst>
      <p:ext uri="{BB962C8B-B14F-4D97-AF65-F5344CB8AC3E}">
        <p14:creationId xmlns:p14="http://schemas.microsoft.com/office/powerpoint/2010/main" val="3090963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58099"/>
          </a:xfrm>
        </p:spPr>
        <p:txBody>
          <a:bodyPr rtlCol="0"/>
          <a:lstStyle/>
          <a:p>
            <a:pPr rtl="0"/>
            <a:r>
              <a:rPr lang="pt-BR" dirty="0"/>
              <a:t>Este diagrama demonstra como o AWS CloudFormation funciona. Primeiro, você define os recursos da AWS que deseja criar. Neste exemplo, ele cria algumas instâncias do EC2, um balanceador de carga, um grupo de Auto Scaling e uma zona hospedada do Amazon Route 53. Você define os recursos em um </a:t>
            </a:r>
            <a:r>
              <a:rPr lang="pt-BR" b="0" i="1" dirty="0"/>
              <a:t>modelo </a:t>
            </a:r>
            <a:r>
              <a:rPr lang="pt-BR" dirty="0"/>
              <a:t>do AWS CloudFormation. Crie o modelo do zero, ou use um modelo pré-construído. Vários </a:t>
            </a:r>
            <a:r>
              <a:rPr lang="pt-BR" sz="1100" dirty="0">
                <a:latin typeface="Calibri" panose="020F0502020204030204" pitchFamily="34" charset="0"/>
                <a:hlinkClick r:id="rId3"/>
              </a:rPr>
              <a:t>exemplos de modelos</a:t>
            </a:r>
            <a:r>
              <a:rPr lang="pt-BR" sz="1100" dirty="0">
                <a:latin typeface="Amazon Ember Light" panose="020B0403020204020204" pitchFamily="34" charset="0"/>
                <a:ea typeface="Amazon Ember Light" panose="020B0403020204020204" pitchFamily="34" charset="0"/>
                <a:cs typeface="Amazon Ember Light" panose="020B0403020204020204" pitchFamily="34" charset="0"/>
              </a:rPr>
              <a:t> também estão </a:t>
            </a:r>
            <a:r>
              <a:rPr lang="pt-BR" sz="1100" dirty="0">
                <a:ea typeface="Amazon Ember Light" panose="020B0403020204020204" pitchFamily="34" charset="0"/>
                <a:cs typeface="Amazon Ember Light" panose="020B0403020204020204" pitchFamily="34" charset="0"/>
              </a:rPr>
              <a:t>disponíveis</a:t>
            </a:r>
            <a:r>
              <a:rPr lang="pt-BR" sz="11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dirty="0"/>
              <a:t>Embora o AWS CloudFormation ofereça amplo suporte aos serviços da AWS, nem todos os recursos podem ser criados pelo AWS CloudFormation. Consulte a lista de </a:t>
            </a:r>
            <a:r>
              <a:rPr lang="pt-BR" dirty="0">
                <a:ea typeface="Amazon Ember Light" panose="020B0403020204020204" pitchFamily="34" charset="0"/>
                <a:cs typeface="Amazon Ember Light" panose="020B0403020204020204" pitchFamily="34" charset="0"/>
                <a:hlinkClick r:id="rId4"/>
              </a:rPr>
              <a:t>recursos compatíveis com o AWS CloudFormation</a:t>
            </a:r>
            <a:r>
              <a:rPr lang="pt-BR" dirty="0">
                <a:ea typeface="Amazon Ember Light" panose="020B0403020204020204" pitchFamily="34" charset="0"/>
                <a:cs typeface="Amazon Ember Light" panose="020B0403020204020204" pitchFamily="34" charset="0"/>
              </a:rPr>
              <a:t> para obter detalhes.</a:t>
            </a:r>
            <a:endParaRPr lang="en-US" dirty="0"/>
          </a:p>
          <a:p>
            <a:pPr rtl="0"/>
            <a:endParaRPr lang="en-US" dirty="0"/>
          </a:p>
          <a:p>
            <a:pPr rtl="0"/>
            <a:r>
              <a:rPr lang="pt-BR" dirty="0"/>
              <a:t>Em seguida, você faz upload do modelo no AWS CloudFormation. Você também pode armazenar o modelo no Amazon S3 e apontar o AWS CloudFormation para o local onde ele estiver armazenado.</a:t>
            </a:r>
          </a:p>
          <a:p>
            <a:pPr rtl="0"/>
            <a:endParaRPr lang="en-US" baseline="0" dirty="0"/>
          </a:p>
          <a:p>
            <a:pPr rtl="0"/>
            <a:r>
              <a:rPr lang="pt-BR" dirty="0"/>
              <a:t>Em terceiro lugar, você executa a ação </a:t>
            </a:r>
            <a:r>
              <a:rPr lang="pt-BR" b="0" i="1" dirty="0"/>
              <a:t>criar pilha.</a:t>
            </a:r>
            <a:r>
              <a:rPr lang="pt-BR" dirty="0"/>
              <a:t> Ao fazer isso, o serviço do AWS CloudFormation lê o que estiver especificado no modelo e cria os recursos desejados em sua conta da AWS. Uma única pilha pode criar e configurar recursos em uma única região em vários serviços da AWS. </a:t>
            </a:r>
          </a:p>
          <a:p>
            <a:pPr rtl="0"/>
            <a:endParaRPr lang="en-US" baseline="0" dirty="0"/>
          </a:p>
          <a:p>
            <a:pPr rtl="0"/>
            <a:r>
              <a:rPr lang="pt-BR" dirty="0"/>
              <a:t>Por fim, você pode observar o andamento do processo de criação de pilhas. Depois que a pilha for criada com êxito, os recursos da AWS que ela criou passarão a existir em sua conta. O objeto da pilha permanece, e ele age como um identificador para todos os recursos que ele criou. Isso é útil quando você quiser executar ações mais tarde. Por exemplo, você pode querer </a:t>
            </a:r>
            <a:r>
              <a:rPr lang="pt-BR" b="0" i="1" dirty="0"/>
              <a:t>atualizar a pilha</a:t>
            </a:r>
            <a:r>
              <a:rPr lang="pt-BR" dirty="0"/>
              <a:t> (para criar recursos adicionais da AWS ou modificar recursos existentes) ou </a:t>
            </a:r>
            <a:r>
              <a:rPr lang="pt-BR" b="0" i="1" dirty="0"/>
              <a:t>excluir a pilha</a:t>
            </a:r>
            <a:r>
              <a:rPr lang="pt-BR" dirty="0"/>
              <a:t>(que irá limpar e excluir os recursos criados por ela).</a:t>
            </a:r>
            <a:endParaRPr lang="en-US" baseline="0" dirty="0"/>
          </a:p>
          <a:p>
            <a:pPr rtl="0"/>
            <a:endParaRPr lang="en-US" sz="1200" dirty="0">
              <a:latin typeface="Verdana" charset="0"/>
              <a:ea typeface="Verdana" charset="0"/>
              <a:cs typeface="Verdana" charset="0"/>
            </a:endParaRPr>
          </a:p>
          <a:p>
            <a:pPr rtl="0"/>
            <a:endParaRPr lang="en-US" dirty="0"/>
          </a:p>
          <a:p>
            <a:pPr rtl="0"/>
            <a:endParaRPr lang="en-US" dirty="0"/>
          </a:p>
        </p:txBody>
      </p:sp>
    </p:spTree>
    <p:extLst>
      <p:ext uri="{BB962C8B-B14F-4D97-AF65-F5344CB8AC3E}">
        <p14:creationId xmlns:p14="http://schemas.microsoft.com/office/powerpoint/2010/main" val="118108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A Infraestrutura como código (IaC) é um termo do setor que se refere ao processo de provisionamento e gerenciamento de recursos de nuvem, definindo-os em um arquivo de modelo que seja legível pelos humanos e consumíveis pela máquina.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A IaC continua a crescer em popularidade porque fornece uma solução viável para desafios como réplica, reimplantação e reutilização da infraestrutura de forma fácil, confiável e consistente.</a:t>
            </a:r>
          </a:p>
          <a:p>
            <a:pPr rtl="0"/>
            <a:endParaRPr lang="en-US" dirty="0"/>
          </a:p>
          <a:p>
            <a:pPr rtl="0"/>
            <a:r>
              <a:rPr lang="pt-BR" dirty="0"/>
              <a:t>A natureza transacional do AWS CloudFormation é uma de suas maiores vantagens do ponto de vista do cliente. O AWS CloudFormation é transacional. O serviço </a:t>
            </a:r>
            <a:r>
              <a:rPr lang="pt-BR" b="0" i="1" dirty="0"/>
              <a:t>reverterá </a:t>
            </a:r>
            <a:r>
              <a:rPr lang="pt-BR" dirty="0"/>
              <a:t>para o último estado íntegro de falhas.</a:t>
            </a:r>
          </a:p>
          <a:p>
            <a:pPr rtl="0"/>
            <a:endParaRPr lang="en-US" dirty="0"/>
          </a:p>
          <a:p>
            <a:pPr rtl="0"/>
            <a:endParaRPr lang="en-US" dirty="0"/>
          </a:p>
        </p:txBody>
      </p:sp>
    </p:spTree>
    <p:extLst>
      <p:ext uri="{BB962C8B-B14F-4D97-AF65-F5344CB8AC3E}">
        <p14:creationId xmlns:p14="http://schemas.microsoft.com/office/powerpoint/2010/main" val="65143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3"/>
          </a:xfrm>
        </p:spPr>
        <p:txBody>
          <a:bodyPr rtlCol="0"/>
          <a:lstStyle/>
          <a:p>
            <a:pPr rtl="0"/>
            <a:r>
              <a:rPr lang="pt-BR" dirty="0">
                <a:latin typeface="Calibri" panose="020F0502020204030204" pitchFamily="34" charset="0"/>
              </a:rPr>
              <a:t>Agora, considere alguns dos benefícios da IaC com mais detalhes. Se você criar uma infraestrutura com código, você obterá benefícios como a capacidade de implantar rapidamente ambientes complexos. Com um modelo (ou uma combinação de modelos), você pode criar os mesmos ambientes complexos repetidamente. </a:t>
            </a:r>
          </a:p>
          <a:p>
            <a:pPr rtl="0"/>
            <a:endParaRPr lang="en-US" dirty="0">
              <a:latin typeface="Calibri" panose="020F0502020204030204" pitchFamily="34" charset="0"/>
            </a:endParaRPr>
          </a:p>
          <a:p>
            <a:pPr rtl="0"/>
            <a:r>
              <a:rPr lang="pt-BR" dirty="0">
                <a:latin typeface="Calibri" panose="020F0502020204030204" pitchFamily="34" charset="0"/>
              </a:rPr>
              <a:t>Neste exemplo, um único modelo pode ser usado para criar três pilhas diferentes. Cada pilha pode ser criada rapidamente, geralmente em questão de minutos. Cada pilha replica detalhes de configuração complexos de forma consistente. </a:t>
            </a:r>
          </a:p>
          <a:p>
            <a:pPr rtl="0"/>
            <a:endParaRPr lang="en-US" dirty="0">
              <a:latin typeface="Calibri" panose="020F0502020204030204" pitchFamily="34" charset="0"/>
            </a:endParaRPr>
          </a:p>
          <a:p>
            <a:pPr rtl="0"/>
            <a:r>
              <a:rPr lang="pt-BR" dirty="0">
                <a:latin typeface="Calibri" panose="020F0502020204030204" pitchFamily="34" charset="0"/>
              </a:rPr>
              <a:t>Se a Pilha 2 for o ambiente de teste e a Pilha 3 for o ambiente de produção, você pode ter certeza de que se os trabalhos de teste forem bem executados no ambiente de teste, eles também terão um bom desempenho no ambiente de produção. O modelo minimiza o risco de que o ambiente de teste seja configurado de forma diferente do ambiente de produção. </a:t>
            </a:r>
          </a:p>
          <a:p>
            <a:pPr rtl="0"/>
            <a:endParaRPr lang="en-US" dirty="0">
              <a:latin typeface="Calibri" panose="020F0502020204030204" pitchFamily="34" charset="0"/>
            </a:endParaRPr>
          </a:p>
          <a:p>
            <a:pPr rtl="0"/>
            <a:r>
              <a:rPr lang="pt-BR" dirty="0">
                <a:latin typeface="Calibri" panose="020F0502020204030204" pitchFamily="34" charset="0"/>
              </a:rPr>
              <a:t>Além disso, se você precisar fazer uma atualização de configuração no ambiente de teste, você atualiza o modelo com a alteração, e todas as pilhas serão atualizadas. Esse processo ajuda a garantir que as modificações em um único ambiente sejam propagadas de forma confiável para todos os ambientes que devem receber a atualização.</a:t>
            </a:r>
          </a:p>
          <a:p>
            <a:pPr rtl="0"/>
            <a:endParaRPr lang="en-US" dirty="0">
              <a:latin typeface="Calibri" panose="020F0502020204030204" pitchFamily="34" charset="0"/>
            </a:endParaRPr>
          </a:p>
          <a:p>
            <a:pPr rtl="0"/>
            <a:r>
              <a:rPr lang="pt-BR" dirty="0">
                <a:latin typeface="Calibri" panose="020F0502020204030204" pitchFamily="34" charset="0"/>
              </a:rPr>
              <a:t>Outro benefício é que é mais fácil </a:t>
            </a:r>
            <a:r>
              <a:rPr lang="pt-BR" b="0" i="1" dirty="0">
                <a:latin typeface="Calibri" panose="020F0502020204030204" pitchFamily="34" charset="0"/>
              </a:rPr>
              <a:t>limpar </a:t>
            </a:r>
            <a:r>
              <a:rPr lang="pt-BR" dirty="0">
                <a:latin typeface="Calibri" panose="020F0502020204030204" pitchFamily="34" charset="0"/>
              </a:rPr>
              <a:t>todos os recursos criados em sua conta para oferecer suporte a um ambiente de teste depois que você não precisar mais deles. Isso ajuda a reduzir os custos associados a recursos que você não precisa mais, e ajuda a manter sua conta livre de itens desnecessários.</a:t>
            </a:r>
            <a:endParaRPr lang="en-US" dirty="0"/>
          </a:p>
        </p:txBody>
      </p:sp>
    </p:spTree>
    <p:extLst>
      <p:ext uri="{BB962C8B-B14F-4D97-AF65-F5344CB8AC3E}">
        <p14:creationId xmlns:p14="http://schemas.microsoft.com/office/powerpoint/2010/main" val="340433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65529"/>
          </a:xfrm>
        </p:spPr>
        <p:txBody>
          <a:bodyPr rtlCol="0"/>
          <a:lstStyle/>
          <a:p>
            <a:pPr rtl="0"/>
            <a:r>
              <a:rPr lang="pt-BR" dirty="0"/>
              <a:t>Um modelo do AWS CloudFormation pode ser criado em arquivos JSON (JavaScript Object Notation) ou YAML (YAML Ain't Markup Language).</a:t>
            </a:r>
          </a:p>
          <a:p>
            <a:pPr rtl="0"/>
            <a:endParaRPr lang="en-US" dirty="0"/>
          </a:p>
          <a:p>
            <a:pPr rtl="0"/>
            <a:r>
              <a:rPr lang="pt-BR" b="0" i="1" dirty="0"/>
              <a:t>A linguagem </a:t>
            </a:r>
            <a:r>
              <a:rPr lang="pt-BR" dirty="0"/>
              <a:t>YAML tem legibilidade otimizada. Os mesmos dados armazenados em JSON precisarão de menos linhas para serem armazenados em YAML, pois YAML não usa chaves e usa menos aspas. Outra vantagem do YAML é que ela oferece suporte nativo a comentários incorporados. Você poderá achar mais fácil depurar documentos YAML em comparação com JSON. Com o JSON, pode ser difícil de rastrear as aspas ou chaves ausentes ou mal posicionadas. O YAML não tem esse problema.</a:t>
            </a:r>
          </a:p>
          <a:p>
            <a:pPr rtl="0"/>
            <a:endParaRPr lang="en-US" dirty="0"/>
          </a:p>
          <a:p>
            <a:pPr rtl="0"/>
            <a:r>
              <a:rPr lang="pt-BR" dirty="0"/>
              <a:t>Apesar das muitas vantagens do YAML, o </a:t>
            </a:r>
            <a:r>
              <a:rPr lang="pt-BR" b="0" i="1" dirty="0"/>
              <a:t>JSON</a:t>
            </a:r>
            <a:r>
              <a:rPr lang="pt-BR" dirty="0"/>
              <a:t> oferece algumas vantagens exclusivas. Primeiro, ele é amplamente usado por sistemas de computador. A sua onipresença é uma vantagem, pois os dados armazenados no JSON podem ser usados com segurança em muitos sistemas sem precisar de transformação. Além disso, geralmente é mais fácil gerar e analisar JSON do que gerar e analisar YAML. </a:t>
            </a:r>
            <a:endParaRPr lang="en-US" b="0" i="0" kern="1200" dirty="0">
              <a:solidFill>
                <a:schemeClr val="tx1"/>
              </a:solidFill>
              <a:effectLst/>
              <a:cs typeface="Arial" panose="020B0604020202020204" pitchFamily="34" charset="0"/>
            </a:endParaRPr>
          </a:p>
          <a:p>
            <a:pPr marL="0" indent="0" rtl="0">
              <a:buFont typeface="Arial" panose="020B0604020202020204" pitchFamily="34" charset="0"/>
              <a:buNone/>
            </a:pPr>
            <a:endParaRPr lang="en-US" b="0" i="0" kern="1200" dirty="0">
              <a:solidFill>
                <a:schemeClr val="tx1"/>
              </a:solidFill>
              <a:effectLst/>
              <a:cs typeface="Arial" panose="020B0604020202020204" pitchFamily="34" charset="0"/>
            </a:endParaRPr>
          </a:p>
          <a:p>
            <a:pPr marL="0" indent="0" rtl="0">
              <a:buFont typeface="Arial" panose="020B0604020202020204" pitchFamily="34" charset="0"/>
              <a:buNone/>
            </a:pPr>
            <a:r>
              <a:rPr lang="pt-BR" dirty="0"/>
              <a:t>O Console de Gerenciamento da AWS fornece uma interface gráfica, chamada </a:t>
            </a:r>
            <a:r>
              <a:rPr lang="pt-BR" i="1" dirty="0"/>
              <a:t>AWS</a:t>
            </a:r>
            <a:r>
              <a:rPr lang="pt-BR" dirty="0"/>
              <a:t> </a:t>
            </a:r>
            <a:r>
              <a:rPr lang="pt-BR" b="0" i="1" dirty="0"/>
              <a:t> </a:t>
            </a:r>
            <a:r>
              <a:rPr lang="pt-BR" dirty="0"/>
              <a:t>CloudFormation Designer, que pode ser usada para criar ou visualizar o conteúdo dos modelos do AWS CloudFormation. Ele também pode ser usado para converter um modelo JSON válido para YAML ou para converter YAML para JSON. Ele fornece uma interface de arrastar e soltar para a criação de modelos que podem ser emitidos como JSON ou YAML.</a:t>
            </a:r>
          </a:p>
        </p:txBody>
      </p:sp>
    </p:spTree>
    <p:extLst>
      <p:ext uri="{BB962C8B-B14F-4D97-AF65-F5344CB8AC3E}">
        <p14:creationId xmlns:p14="http://schemas.microsoft.com/office/powerpoint/2010/main" val="183406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27833"/>
          </a:xfrm>
        </p:spPr>
        <p:txBody>
          <a:bodyPr rtlCol="0"/>
          <a:lstStyle/>
          <a:p>
            <a:pPr rtl="0"/>
            <a:r>
              <a:rPr lang="pt-BR" dirty="0"/>
              <a:t>Este exemplo de modelo do AWS CloudFormation cria uma instância do EC2. Embora este exemplo não ilustre todas as seções possíveis de um modelo, ele destaca algumas das seções mais usadas, incluindo parâmetros, recursos e saídas.</a:t>
            </a:r>
          </a:p>
          <a:p>
            <a:pPr rtl="0"/>
            <a:endParaRPr lang="en-US" dirty="0"/>
          </a:p>
          <a:p>
            <a:pPr rtl="0"/>
            <a:r>
              <a:rPr lang="pt-BR" b="1" dirty="0"/>
              <a:t>Parâmetros</a:t>
            </a:r>
            <a:r>
              <a:rPr lang="pt-BR" dirty="0"/>
              <a:t> é uma seção opcional do modelo. Parâmetros são valores que são passados para o modelo durante o tempo de execução (quando você cria ou atualiza uma pilha). Você pode consultar os parâmetros das seções </a:t>
            </a:r>
            <a:r>
              <a:rPr lang="pt-BR" b="1" dirty="0"/>
              <a:t>Recursos</a:t>
            </a:r>
            <a:r>
              <a:rPr lang="pt-BR" dirty="0"/>
              <a:t> e </a:t>
            </a:r>
            <a:r>
              <a:rPr lang="pt-BR" b="1" dirty="0"/>
              <a:t>Saídas </a:t>
            </a:r>
            <a:r>
              <a:rPr lang="pt-BR" dirty="0"/>
              <a:t>do modelo. O nome e a descrição do parâmetro são exibidos na página </a:t>
            </a:r>
            <a:r>
              <a:rPr lang="pt-BR" i="1" dirty="0"/>
              <a:t>de Especificação de parâmetros </a:t>
            </a:r>
            <a:r>
              <a:rPr lang="pt-BR" dirty="0"/>
              <a:t>quando um usuário executa o assistente de </a:t>
            </a:r>
            <a:r>
              <a:rPr lang="pt-BR" i="1" dirty="0"/>
              <a:t>Criação da pilha</a:t>
            </a:r>
            <a:r>
              <a:rPr lang="pt-BR" dirty="0"/>
              <a:t> no console. </a:t>
            </a:r>
          </a:p>
          <a:p>
            <a:pPr rtl="0"/>
            <a:endParaRPr lang="en-US" dirty="0"/>
          </a:p>
          <a:p>
            <a:pPr rtl="0"/>
            <a:r>
              <a:rPr lang="pt-BR" b="1" dirty="0"/>
              <a:t>Recursos</a:t>
            </a:r>
            <a:r>
              <a:rPr lang="pt-BR" dirty="0"/>
              <a:t> é uma seção necessária para todos os modelos. Use-a para especificar os recursos da AWS a serem criados, juntamente com suas propriedades. Neste exemplo, um recurso do tipo </a:t>
            </a:r>
            <a:r>
              <a:rPr lang="pt-BR" sz="1050" i="1" dirty="0">
                <a:latin typeface="Lucida Console" panose="020B0609040504020204" pitchFamily="49" charset="0"/>
              </a:rPr>
              <a:t>AWS::EC2::Instance</a:t>
            </a:r>
            <a:r>
              <a:rPr lang="pt-BR" i="1" dirty="0"/>
              <a:t> </a:t>
            </a:r>
            <a:r>
              <a:rPr lang="pt-BR" dirty="0"/>
              <a:t> é especificado, o que cria uma instância do EC2. O recurso de exemplo </a:t>
            </a:r>
            <a:r>
              <a:rPr lang="pt-BR" sz="1100" dirty="0">
                <a:solidFill>
                  <a:schemeClr val="tx1"/>
                </a:solidFill>
                <a:latin typeface="+mn-lt"/>
              </a:rPr>
              <a:t>inclui </a:t>
            </a:r>
            <a:r>
              <a:rPr lang="pt-BR" dirty="0"/>
              <a:t>a</a:t>
            </a:r>
            <a:r>
              <a:rPr lang="pt-BR" sz="1100" dirty="0">
                <a:solidFill>
                  <a:schemeClr val="tx1"/>
                </a:solidFill>
                <a:latin typeface="+mn-lt"/>
              </a:rPr>
              <a:t>s duas propriedades definidas estaticamente (</a:t>
            </a:r>
            <a:r>
              <a:rPr lang="pt-BR" sz="1050" i="1" dirty="0">
                <a:solidFill>
                  <a:schemeClr val="tx1"/>
                </a:solidFill>
                <a:latin typeface="Lucida Console" panose="020B0609040504020204" pitchFamily="49" charset="0"/>
              </a:rPr>
              <a:t>ImageId</a:t>
            </a:r>
            <a:r>
              <a:rPr lang="pt-BR" sz="1100" dirty="0">
                <a:solidFill>
                  <a:schemeClr val="tx1"/>
                </a:solidFill>
                <a:latin typeface="+mn-lt"/>
              </a:rPr>
              <a:t> e </a:t>
            </a:r>
            <a:r>
              <a:rPr lang="pt-BR" sz="1050" i="1" dirty="0">
                <a:solidFill>
                  <a:schemeClr val="tx1"/>
                </a:solidFill>
                <a:latin typeface="Lucida Console" panose="020B0609040504020204" pitchFamily="49" charset="0"/>
              </a:rPr>
              <a:t>InstanceType</a:t>
            </a:r>
            <a:r>
              <a:rPr lang="pt-BR" sz="1100" dirty="0">
                <a:solidFill>
                  <a:schemeClr val="tx1"/>
                </a:solidFill>
                <a:latin typeface="+mn-lt"/>
              </a:rPr>
              <a:t>) e uma referência ao parâmetro </a:t>
            </a:r>
            <a:r>
              <a:rPr lang="pt-BR" sz="1050" i="1" dirty="0">
                <a:solidFill>
                  <a:schemeClr val="tx1"/>
                </a:solidFill>
                <a:latin typeface="Lucida Console" panose="020B0609040504020204" pitchFamily="49" charset="0"/>
              </a:rPr>
              <a:t>KeyPair</a:t>
            </a:r>
            <a:r>
              <a:rPr lang="pt-BR" sz="1100" dirty="0">
                <a:solidFill>
                  <a:schemeClr val="tx1"/>
                </a:solidFill>
                <a:latin typeface="+mn-lt"/>
              </a:rPr>
              <a:t>. </a:t>
            </a:r>
            <a:endParaRPr lang="en-US" dirty="0"/>
          </a:p>
          <a:p>
            <a:pPr lvl="0" rtl="0">
              <a:defRPr/>
            </a:pPr>
            <a:endParaRPr lang="en-US" sz="1100" dirty="0">
              <a:solidFill>
                <a:schemeClr val="tx1"/>
              </a:solidFill>
              <a:latin typeface="+mn-lt"/>
            </a:endParaRPr>
          </a:p>
          <a:p>
            <a:pPr lvl="0" rtl="0">
              <a:defRPr/>
            </a:pPr>
            <a:r>
              <a:rPr lang="pt-BR" dirty="0"/>
              <a:t>Por fim, o exemplo mostra a seção </a:t>
            </a:r>
            <a:r>
              <a:rPr lang="pt-BR" b="1" dirty="0"/>
              <a:t>Saídas.</a:t>
            </a:r>
            <a:r>
              <a:rPr lang="pt-BR" dirty="0"/>
              <a:t> </a:t>
            </a:r>
            <a:r>
              <a:rPr lang="pt-BR" b="1" dirty="0"/>
              <a:t>A seção </a:t>
            </a:r>
            <a:r>
              <a:rPr lang="pt-BR" dirty="0"/>
              <a:t>Saídas descreve os valores que são retornados sempre que você visualiza as propriedades da pilha. No exemplo, uma saída </a:t>
            </a:r>
            <a:r>
              <a:rPr lang="pt-BR" sz="1050" dirty="0">
                <a:latin typeface="Lucida Console" panose="020B0609040504020204" pitchFamily="49" charset="0"/>
              </a:rPr>
              <a:t>InstanceId</a:t>
            </a:r>
            <a:r>
              <a:rPr lang="pt-BR" dirty="0"/>
              <a:t> é declarada. Após a criação da pilha, você verá esse valor nos detalhes da pilha no console do AWS CloudFormation, executando o comando </a:t>
            </a:r>
            <a:r>
              <a:rPr lang="pt-BR" sz="1050" i="1" dirty="0">
                <a:latin typeface="Lucida Console" panose="020B0609040504020204" pitchFamily="49" charset="0"/>
              </a:rPr>
              <a:t>aws cloudformation describe-stacks</a:t>
            </a:r>
            <a:r>
              <a:rPr lang="pt-BR" dirty="0"/>
              <a:t> na Interface da linha de comando da AWS (AWS CLI) ou usando os kits de desenvolvimento de software (SDKs) da AWS para recuperar este valor.</a:t>
            </a:r>
            <a:endParaRPr lang="en-US" sz="1100" dirty="0">
              <a:solidFill>
                <a:schemeClr val="tx1"/>
              </a:solidFill>
              <a:latin typeface="+mn-lt"/>
            </a:endParaRPr>
          </a:p>
          <a:p>
            <a:pPr rtl="0"/>
            <a:endParaRPr lang="en-US" dirty="0"/>
          </a:p>
        </p:txBody>
      </p:sp>
    </p:spTree>
    <p:extLst>
      <p:ext uri="{BB962C8B-B14F-4D97-AF65-F5344CB8AC3E}">
        <p14:creationId xmlns:p14="http://schemas.microsoft.com/office/powerpoint/2010/main" val="359265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dirty="0">
                <a:latin typeface="Calibri" panose="020F0502020204030204" pitchFamily="34" charset="0"/>
              </a:rPr>
              <a:t>Você pode usar </a:t>
            </a:r>
            <a:r>
              <a:rPr lang="pt-BR" dirty="0">
                <a:latin typeface="Calibri" panose="020F0502020204030204" pitchFamily="34" charset="0"/>
              </a:rPr>
              <a:t>o mesmo modelo do AWS </a:t>
            </a:r>
            <a:r>
              <a:rPr lang="pt-BR" b="0" dirty="0">
                <a:latin typeface="Calibri" panose="020F0502020204030204" pitchFamily="34" charset="0"/>
              </a:rPr>
              <a:t>CloudFormation para criar </a:t>
            </a:r>
            <a:r>
              <a:rPr lang="pt-BR" dirty="0">
                <a:latin typeface="Calibri" panose="020F0502020204030204" pitchFamily="34" charset="0"/>
              </a:rPr>
              <a:t>nosso ambiente de produção e de desenvolvimento.</a:t>
            </a:r>
            <a:r>
              <a:rPr lang="pt-BR" b="0" dirty="0">
                <a:latin typeface="Calibri" panose="020F0502020204030204" pitchFamily="34" charset="0"/>
              </a:rPr>
              <a:t> Essa abordagem pode ajudar a garantir que (por exemplo) os mesmos binários de aplicações, a mesma versão do Java e a mesma versão do banco de dados sejam usados tanto no desenvolvimento quanto na produção. Assim, o modelo pode ajudar a garantir que a aplicação se comporte na produção da mesma forma que ela se comportou no ambiente de desenvolvimento.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pPr defTabSz="913395" rtl="0">
              <a:defRPr/>
            </a:pPr>
            <a:r>
              <a:rPr lang="pt-BR" dirty="0">
                <a:latin typeface="Calibri" panose="020F0502020204030204" pitchFamily="34" charset="0"/>
              </a:rPr>
              <a:t>No exemplo, você verá que os ambientes de produção e desenvolvimento são criados com o mesmo modelo. No entanto, o ambiente de produção é configurado para ser executado em duas zonas de disponibilidade e o ambiente de desenvolvimento é executado em uma única zona de disponibilidade. Esses tipos de diferenças específicas de implantação podem ser alcançadas usando </a:t>
            </a:r>
            <a:r>
              <a:rPr lang="pt-BR" b="0" i="1" dirty="0">
                <a:latin typeface="Calibri" panose="020F0502020204030204" pitchFamily="34" charset="0"/>
              </a:rPr>
              <a:t>condições</a:t>
            </a:r>
            <a:r>
              <a:rPr lang="pt-BR" dirty="0">
                <a:latin typeface="Calibri" panose="020F0502020204030204" pitchFamily="34" charset="0"/>
              </a:rPr>
              <a:t>. Você pode usar uma instrução </a:t>
            </a:r>
            <a:r>
              <a:rPr lang="pt-BR" i="1" dirty="0">
                <a:latin typeface="Calibri" panose="020F0502020204030204" pitchFamily="34" charset="0"/>
              </a:rPr>
              <a:t>Conditions</a:t>
            </a:r>
            <a:r>
              <a:rPr lang="pt-BR" dirty="0">
                <a:latin typeface="Calibri" panose="020F0502020204030204" pitchFamily="34" charset="0"/>
              </a:rPr>
              <a:t> nos modelos do AWS CloudFormation para ajudar a garantir que, embora sejam diferentes em tamanho e escopo, os ambientes de desenvolvimento, teste e produção sejam configurados de forma idêntica.</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dirty="0">
                <a:latin typeface="Calibri" panose="020F0502020204030204" pitchFamily="34" charset="0"/>
              </a:rPr>
              <a:t>Você pode precisar de vários ambientes de teste para testes funcionais, testes de aceitação do usuário e testes de carga. Criar esses </a:t>
            </a:r>
            <a:r>
              <a:rPr lang="pt-BR" dirty="0">
                <a:latin typeface="Calibri" panose="020F0502020204030204" pitchFamily="34" charset="0"/>
              </a:rPr>
              <a:t>ambientes </a:t>
            </a:r>
            <a:r>
              <a:rPr lang="pt-BR" b="0" dirty="0">
                <a:latin typeface="Calibri" panose="020F0502020204030204" pitchFamily="34" charset="0"/>
              </a:rPr>
              <a:t>manualmente é arriscado.</a:t>
            </a:r>
            <a:r>
              <a:rPr lang="pt-BR" dirty="0">
                <a:latin typeface="Calibri" panose="020F0502020204030204" pitchFamily="34" charset="0"/>
              </a:rPr>
              <a:t> No entanto, criá-los com o AWS CloudFormation ajuda a garantir consistência e repetibilidade.</a:t>
            </a:r>
            <a:endParaRPr lang="en-US" b="0" baseline="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pPr rtl="0"/>
            <a:endParaRPr lang="en-US" dirty="0"/>
          </a:p>
        </p:txBody>
      </p:sp>
    </p:spTree>
    <p:extLst>
      <p:ext uri="{BB962C8B-B14F-4D97-AF65-F5344CB8AC3E}">
        <p14:creationId xmlns:p14="http://schemas.microsoft.com/office/powerpoint/2010/main" val="3273689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30197"/>
          </a:xfrm>
        </p:spPr>
        <p:txBody>
          <a:bodyPr rtlCol="0"/>
          <a:lstStyle/>
          <a:p>
            <a:pPr rtl="0"/>
            <a:r>
              <a:rPr lang="pt-BR" dirty="0">
                <a:latin typeface="Calibri" panose="020F0502020204030204" pitchFamily="34" charset="0"/>
                <a:cs typeface="Arial" panose="020B0604020202020204" pitchFamily="34" charset="0"/>
              </a:rPr>
              <a:t>Uma maneira de atualizar uma pilha (e, consequentemente os recursos da AWS) é atualizar o modelo do AWS CloudFormation usado para criar a pilha e, em seguida, executar a opção </a:t>
            </a:r>
            <a:r>
              <a:rPr lang="pt-BR" b="1" dirty="0">
                <a:latin typeface="Calibri" panose="020F0502020204030204" pitchFamily="34" charset="0"/>
                <a:cs typeface="Arial" panose="020B0604020202020204" pitchFamily="34" charset="0"/>
              </a:rPr>
              <a:t>Update Stack</a:t>
            </a:r>
            <a:r>
              <a:rPr lang="pt-BR" dirty="0">
                <a:latin typeface="Calibri" panose="020F0502020204030204" pitchFamily="34" charset="0"/>
                <a:cs typeface="Arial" panose="020B0604020202020204" pitchFamily="34" charset="0"/>
              </a:rPr>
              <a:t>. </a:t>
            </a:r>
          </a:p>
          <a:p>
            <a:pPr rtl="0"/>
            <a:endParaRPr lang="en-US" b="0" i="0" kern="1200" dirty="0">
              <a:solidFill>
                <a:schemeClr val="tx1"/>
              </a:solidFill>
              <a:effectLst/>
              <a:latin typeface="Calibri" panose="020F0502020204030204" pitchFamily="34" charset="0"/>
              <a:ea typeface="+mn-ea"/>
              <a:cs typeface="Arial" panose="020B0604020202020204" pitchFamily="34" charset="0"/>
            </a:endParaRPr>
          </a:p>
          <a:p>
            <a:pPr rtl="0"/>
            <a:r>
              <a:rPr lang="pt-BR" b="0" i="0" kern="1200" dirty="0">
                <a:solidFill>
                  <a:schemeClr val="tx1"/>
                </a:solidFill>
                <a:effectLst/>
                <a:latin typeface="Calibri" panose="020F0502020204030204" pitchFamily="34" charset="0"/>
                <a:ea typeface="+mn-ea"/>
                <a:cs typeface="+mn-cs"/>
              </a:rPr>
              <a:t>No entanto, </a:t>
            </a:r>
            <a:r>
              <a:rPr lang="pt-BR" dirty="0">
                <a:latin typeface="Calibri" panose="020F0502020204030204" pitchFamily="34" charset="0"/>
              </a:rPr>
              <a:t>talvez você queira obter </a:t>
            </a:r>
            <a:r>
              <a:rPr lang="pt-BR" b="0" i="0" kern="1200" dirty="0">
                <a:solidFill>
                  <a:schemeClr val="tx1"/>
                </a:solidFill>
                <a:effectLst/>
                <a:latin typeface="Calibri" panose="020F0502020204030204" pitchFamily="34" charset="0"/>
                <a:ea typeface="+mn-ea"/>
                <a:cs typeface="+mn-cs"/>
              </a:rPr>
              <a:t>outras informações sobre as alterações específicas que o AWS CloudFormation </a:t>
            </a:r>
            <a:r>
              <a:rPr lang="pt-BR" dirty="0">
                <a:latin typeface="Calibri" panose="020F0502020204030204" pitchFamily="34" charset="0"/>
              </a:rPr>
              <a:t>implementará se você executar esse comando, antes de realmente executar uma atualização. Se você quiser ter esse tipo de insight, </a:t>
            </a:r>
            <a:r>
              <a:rPr lang="pt-BR" b="0" i="0" kern="1200" dirty="0">
                <a:solidFill>
                  <a:schemeClr val="tx1"/>
                </a:solidFill>
                <a:effectLst/>
                <a:latin typeface="Calibri" panose="020F0502020204030204" pitchFamily="34" charset="0"/>
                <a:ea typeface="+mn-ea"/>
                <a:cs typeface="+mn-cs"/>
              </a:rPr>
              <a:t>você poderá usar um </a:t>
            </a:r>
            <a:r>
              <a:rPr lang="pt-BR" b="0" i="1" kern="1200" dirty="0">
                <a:solidFill>
                  <a:schemeClr val="tx1"/>
                </a:solidFill>
                <a:effectLst/>
                <a:latin typeface="Calibri" panose="020F0502020204030204" pitchFamily="34" charset="0"/>
                <a:ea typeface="+mn-ea"/>
                <a:cs typeface="+mn-cs"/>
              </a:rPr>
              <a:t>conjunto de alterações</a:t>
            </a:r>
            <a:r>
              <a:rPr lang="pt-BR" b="0" i="0" kern="1200" dirty="0">
                <a:solidFill>
                  <a:schemeClr val="tx1"/>
                </a:solidFill>
                <a:effectLst/>
                <a:latin typeface="Calibri" panose="020F0502020204030204" pitchFamily="34" charset="0"/>
                <a:ea typeface="+mn-ea"/>
                <a:cs typeface="+mn-cs"/>
              </a:rPr>
              <a:t>.</a:t>
            </a:r>
          </a:p>
          <a:p>
            <a:pPr rtl="0"/>
            <a:endParaRPr lang="en-US" b="0" i="0" kern="1200" dirty="0">
              <a:solidFill>
                <a:schemeClr val="tx1"/>
              </a:solidFill>
              <a:effectLst/>
              <a:latin typeface="Calibri" panose="020F0502020204030204" pitchFamily="34" charset="0"/>
              <a:ea typeface="+mn-ea"/>
              <a:cs typeface="+mn-cs"/>
            </a:endParaRPr>
          </a:p>
          <a:p>
            <a:pPr rtl="0"/>
            <a:r>
              <a:rPr lang="pt-BR" b="0" i="0" kern="1200" dirty="0">
                <a:solidFill>
                  <a:schemeClr val="tx1"/>
                </a:solidFill>
                <a:effectLst/>
                <a:latin typeface="Calibri" panose="020F0502020204030204" pitchFamily="34" charset="0"/>
                <a:ea typeface="+mn-ea"/>
                <a:cs typeface="+mn-cs"/>
              </a:rPr>
              <a:t>Os conjuntos de alterações permitem visualizar as alterações, verificar se elas se alinham às suas expectativas e, em seguida, aprovar as atualizações antes de prosseguir.</a:t>
            </a:r>
            <a:endParaRPr lang="en-US" dirty="0">
              <a:latin typeface="Calibri" panose="020F0502020204030204" pitchFamily="34" charset="0"/>
              <a:cs typeface="Arial" panose="020B0604020202020204" pitchFamily="34" charset="0"/>
            </a:endParaRPr>
          </a:p>
          <a:p>
            <a:pPr rtl="0"/>
            <a:endParaRPr lang="en-US" dirty="0">
              <a:latin typeface="Calibri" panose="020F0502020204030204" pitchFamily="34" charset="0"/>
              <a:cs typeface="Arial" panose="020B0604020202020204" pitchFamily="34" charset="0"/>
            </a:endParaRPr>
          </a:p>
          <a:p>
            <a:pPr rtl="0"/>
            <a:r>
              <a:rPr lang="pt-BR" dirty="0">
                <a:latin typeface="Calibri" panose="020F0502020204030204" pitchFamily="34" charset="0"/>
                <a:cs typeface="Arial" panose="020B0604020202020204" pitchFamily="34" charset="0"/>
              </a:rPr>
              <a:t>Siga este fluxo de trabalho básico para usar conjuntos de alterações do AWS CloudFormation:</a:t>
            </a:r>
          </a:p>
          <a:p>
            <a:pPr rtl="0"/>
            <a:endParaRPr lang="en-US" baseline="0" dirty="0">
              <a:latin typeface="Calibri" panose="020F0502020204030204" pitchFamily="34" charset="0"/>
              <a:cs typeface="Arial" panose="020B0604020202020204" pitchFamily="34" charset="0"/>
            </a:endParaRPr>
          </a:p>
          <a:p>
            <a:pPr marL="228600" indent="-228600" rtl="0">
              <a:buAutoNum type="arabicPeriod"/>
            </a:pPr>
            <a:r>
              <a:rPr lang="pt-BR" b="1" dirty="0">
                <a:latin typeface="Calibri" panose="020F0502020204030204" pitchFamily="34" charset="0"/>
                <a:cs typeface="Arial" panose="020B0604020202020204" pitchFamily="34" charset="0"/>
              </a:rPr>
              <a:t>Crie um conjunto de alterações</a:t>
            </a:r>
            <a:r>
              <a:rPr lang="pt-BR" dirty="0">
                <a:latin typeface="Calibri" panose="020F0502020204030204" pitchFamily="34" charset="0"/>
                <a:cs typeface="Arial" panose="020B0604020202020204" pitchFamily="34" charset="0"/>
              </a:rPr>
              <a:t> enviando as alterações para a pilha que você deseja atualizar. </a:t>
            </a:r>
          </a:p>
          <a:p>
            <a:pPr marL="228600" indent="-228600" rtl="0">
              <a:buAutoNum type="arabicPeriod"/>
            </a:pPr>
            <a:r>
              <a:rPr lang="pt-BR" b="1" dirty="0">
                <a:latin typeface="Calibri" panose="020F0502020204030204" pitchFamily="34" charset="0"/>
                <a:cs typeface="Arial" panose="020B0604020202020204" pitchFamily="34" charset="0"/>
              </a:rPr>
              <a:t>Visualize o conjunto de alterações</a:t>
            </a:r>
            <a:r>
              <a:rPr lang="pt-BR" dirty="0">
                <a:latin typeface="Calibri" panose="020F0502020204030204" pitchFamily="34" charset="0"/>
                <a:cs typeface="Arial" panose="020B0604020202020204" pitchFamily="34" charset="0"/>
              </a:rPr>
              <a:t> para conferir quais recursos e configurações da pilha serão alterados. Se você deseja considerar outras alterações antes de decidir quais vai fazer, crie outros conjuntos de alterações. </a:t>
            </a:r>
          </a:p>
          <a:p>
            <a:pPr marL="228600" indent="-228600" rtl="0">
              <a:buAutoNum type="arabicPeriod"/>
            </a:pPr>
            <a:r>
              <a:rPr lang="pt-BR" b="1" dirty="0">
                <a:latin typeface="Calibri" panose="020F0502020204030204" pitchFamily="34" charset="0"/>
                <a:cs typeface="Arial" panose="020B0604020202020204" pitchFamily="34" charset="0"/>
              </a:rPr>
              <a:t>Execute o conjunto de alterações</a:t>
            </a:r>
            <a:r>
              <a:rPr lang="pt-BR" dirty="0">
                <a:latin typeface="Calibri" panose="020F0502020204030204" pitchFamily="34" charset="0"/>
                <a:cs typeface="Arial" panose="020B0604020202020204" pitchFamily="34" charset="0"/>
              </a:rPr>
              <a:t>. O AWS CloudFormation atualiza sua pilha com essas alterações.</a:t>
            </a:r>
          </a:p>
          <a:p>
            <a:pPr marL="228600" indent="-228600" rtl="0">
              <a:buAutoNum type="arabicPeriod"/>
            </a:pPr>
            <a:endParaRPr lang="en-US" dirty="0">
              <a:latin typeface="Calibri" panose="020F0502020204030204" pitchFamily="34" charset="0"/>
              <a:cs typeface="Arial" panose="020B0604020202020204" pitchFamily="34" charset="0"/>
            </a:endParaRPr>
          </a:p>
          <a:p>
            <a:pPr marL="0" indent="0" rtl="0">
              <a:buNone/>
            </a:pPr>
            <a:r>
              <a:rPr lang="pt-BR" dirty="0">
                <a:latin typeface="Calibri" panose="020F0502020204030204" pitchFamily="34" charset="0"/>
                <a:cs typeface="Arial" panose="020B0604020202020204" pitchFamily="34" charset="0"/>
              </a:rPr>
              <a:t>Se você usar conjuntos de alterações, talvez queira definir uma política de exclusão em alguns recursos. Com o atributo </a:t>
            </a:r>
            <a:r>
              <a:rPr lang="pt-BR" b="0" i="1" dirty="0">
                <a:latin typeface="Calibri" panose="020F0502020204030204" pitchFamily="34" charset="0"/>
                <a:cs typeface="Arial" panose="020B0604020202020204" pitchFamily="34" charset="0"/>
              </a:rPr>
              <a:t>DeletionPolicy</a:t>
            </a:r>
            <a:r>
              <a:rPr lang="pt-BR" dirty="0">
                <a:latin typeface="Calibri" panose="020F0502020204030204" pitchFamily="34" charset="0"/>
                <a:cs typeface="Arial" panose="020B0604020202020204" pitchFamily="34" charset="0"/>
              </a:rPr>
              <a:t> você pode preservar ou (em alguns casos) fazer backup de um recurso quando a sua pilha for excluída ou atualizada. Se um recurso não tiver nenhum atributo DeletionPolicy, o AWS CloudFormation excluirá o recurso por padrão. </a:t>
            </a:r>
          </a:p>
        </p:txBody>
      </p:sp>
    </p:spTree>
    <p:extLst>
      <p:ext uri="{BB962C8B-B14F-4D97-AF65-F5344CB8AC3E}">
        <p14:creationId xmlns:p14="http://schemas.microsoft.com/office/powerpoint/2010/main" val="113524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9136"/>
          </a:xfrm>
        </p:spPr>
        <p:txBody>
          <a:bodyPr rtlCol="0"/>
          <a:lstStyle/>
          <a:p>
            <a:pPr lvl="0" defTabSz="913395" rtl="0">
              <a:defRPr/>
            </a:pPr>
            <a:r>
              <a:rPr lang="pt-BR" dirty="0"/>
              <a:t>Considere este cenário: Um ambiente de aplicação é criado executando uma pilha do AWS CloudFormation. Em seguida, alguém decide modificar manualmente as configurações do ambiente implantado. Eles criam uma nova regra de entrada no grupo de segurança que criado pela pilha. No entanto, eles fazem essa alteração fora do contexto do AWS CloudFormation, por exemplo, usando o console do Amazon EC2. Como arquiteto desta aplicação, você precisa saber que o ambiente </a:t>
            </a:r>
            <a:r>
              <a:rPr lang="pt-BR" i="1" dirty="0"/>
              <a:t>implantado</a:t>
            </a:r>
            <a:r>
              <a:rPr lang="pt-BR" dirty="0"/>
              <a:t> não corresponde mais ao ambiente de </a:t>
            </a:r>
            <a:r>
              <a:rPr lang="pt-BR" i="1" dirty="0"/>
              <a:t>modelo</a:t>
            </a:r>
            <a:r>
              <a:rPr lang="pt-BR" dirty="0"/>
              <a:t> que foi definido no modelo do AWS CloudFormation. </a:t>
            </a:r>
          </a:p>
          <a:p>
            <a:pPr lvl="0" defTabSz="913395" rtl="0">
              <a:defRPr/>
            </a:pPr>
            <a:endParaRPr lang="en-US" dirty="0"/>
          </a:p>
          <a:p>
            <a:pPr lvl="0" defTabSz="913395" rtl="0">
              <a:defRPr/>
            </a:pPr>
            <a:r>
              <a:rPr lang="pt-BR" dirty="0"/>
              <a:t>Como você sabe quais recursos foram modificados para que eles não estejam mais exatamente em conformidade com as especificações na pilha?</a:t>
            </a:r>
          </a:p>
          <a:p>
            <a:pPr lvl="0" defTabSz="913395" rtl="0">
              <a:defRPr/>
            </a:pPr>
            <a:r>
              <a:rPr lang="pt-BR" dirty="0"/>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t>A detecção de desvios pode ser executada em uma pilha selecionando </a:t>
            </a:r>
            <a:r>
              <a:rPr lang="pt-BR" b="1" dirty="0"/>
              <a:t>Detect Drift (Detectar desvios)</a:t>
            </a:r>
            <a:r>
              <a:rPr lang="pt-BR" dirty="0"/>
              <a:t> no menu </a:t>
            </a:r>
            <a:r>
              <a:rPr lang="pt-BR" b="1" dirty="0"/>
              <a:t>Stack actions (Ações da pilha) </a:t>
            </a:r>
            <a:r>
              <a:rPr lang="pt-BR" dirty="0"/>
              <a:t>no console. A execução de uma operação de </a:t>
            </a:r>
            <a:r>
              <a:rPr lang="pt-BR" b="0" dirty="0"/>
              <a:t>detecção de desvios </a:t>
            </a:r>
            <a:r>
              <a:rPr lang="pt-BR" dirty="0"/>
              <a:t>em uma pilha determina se a pilha se </a:t>
            </a:r>
            <a:r>
              <a:rPr lang="pt-BR" i="1" dirty="0"/>
              <a:t>desviou </a:t>
            </a:r>
            <a:r>
              <a:rPr lang="pt-BR" dirty="0"/>
              <a:t>da configuração de modelo esperada. A detecção de desvios retorna informações detalhadas sobre o status de desvio de cada recurso que suporta a detecção de desvios na pilha.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t>Quando você exclui uma pilha que tenha desvios, o desvio não é tratado pelo processo de limpeza de recursos do AWS CloudFormation. Se a pilha tiver dependências de recursos não resolvidas, elas poderão causar falhas na ação de exclusão da pilha. Nesses casos, talvez seja necessário resolver manualmente o problema. Para obter detalhes, consulte a lista de </a:t>
            </a:r>
            <a:r>
              <a:rPr lang="pt-BR" sz="1100" dirty="0">
                <a:ea typeface="Amazon Ember Light" panose="020B0403020204020204" pitchFamily="34" charset="0"/>
                <a:cs typeface="Amazon Ember Light" panose="020B0403020204020204" pitchFamily="34" charset="0"/>
                <a:hlinkClick r:id="rId3"/>
              </a:rPr>
              <a:t>recursos que suportam a detecção de desvios</a:t>
            </a:r>
            <a:r>
              <a:rPr lang="pt-BR" sz="1100"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416130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mn-lt"/>
                <a:ea typeface="+mn-ea"/>
                <a:cs typeface="+mn-cs"/>
              </a:rPr>
              <a:t>Este módulo contém as seguintes seções:</a:t>
            </a:r>
          </a:p>
          <a:p>
            <a:pPr rtl="0"/>
            <a:endParaRPr lang="en-US" sz="1100" kern="1200" dirty="0">
              <a:solidFill>
                <a:schemeClr val="tx1"/>
              </a:solidFill>
              <a:effectLst/>
              <a:latin typeface="+mn-lt"/>
              <a:ea typeface="+mn-ea"/>
              <a:cs typeface="+mn-cs"/>
            </a:endParaRPr>
          </a:p>
          <a:p>
            <a:pPr marL="228600" indent="-228600" rtl="0">
              <a:buFont typeface="+mj-lt"/>
              <a:buAutoNum type="arabicPeriod"/>
            </a:pPr>
            <a:r>
              <a:rPr lang="pt-BR" sz="1100" kern="1200" dirty="0">
                <a:solidFill>
                  <a:schemeClr val="tx1"/>
                </a:solidFill>
                <a:effectLst/>
                <a:latin typeface="+mn-lt"/>
                <a:ea typeface="+mn-ea"/>
                <a:cs typeface="+mn-cs"/>
              </a:rPr>
              <a:t>Necessidade arquitetônica</a:t>
            </a:r>
          </a:p>
          <a:p>
            <a:pPr marL="228600" indent="-228600" rtl="0">
              <a:buFont typeface="+mj-lt"/>
              <a:buAutoNum type="arabicPeriod"/>
            </a:pPr>
            <a:r>
              <a:rPr lang="pt-BR" sz="1100" kern="1200" dirty="0">
                <a:solidFill>
                  <a:schemeClr val="tx1"/>
                </a:solidFill>
                <a:effectLst/>
                <a:latin typeface="+mn-lt"/>
                <a:ea typeface="+mn-ea"/>
                <a:cs typeface="+mn-cs"/>
              </a:rPr>
              <a:t>Razões para automatizar</a:t>
            </a:r>
          </a:p>
          <a:p>
            <a:pPr marL="228600" indent="-228600" rtl="0">
              <a:buFont typeface="+mj-lt"/>
              <a:buAutoNum type="arabicPeriod"/>
            </a:pPr>
            <a:r>
              <a:rPr lang="pt-BR" sz="1100" kern="1200" dirty="0">
                <a:solidFill>
                  <a:schemeClr val="tx1"/>
                </a:solidFill>
                <a:effectLst/>
                <a:latin typeface="+mn-lt"/>
                <a:ea typeface="+mn-ea"/>
                <a:cs typeface="+mn-cs"/>
              </a:rPr>
              <a:t>Automatizar a infraestrutura</a:t>
            </a:r>
          </a:p>
          <a:p>
            <a:pPr marL="228600" indent="-228600" rtl="0">
              <a:buFont typeface="+mj-lt"/>
              <a:buAutoNum type="arabicPeriod"/>
            </a:pPr>
            <a:r>
              <a:rPr lang="pt-BR" sz="1100" kern="1200" dirty="0">
                <a:solidFill>
                  <a:schemeClr val="tx1"/>
                </a:solidFill>
                <a:effectLst/>
                <a:latin typeface="+mn-lt"/>
                <a:ea typeface="+mn-ea"/>
                <a:cs typeface="+mn-cs"/>
              </a:rPr>
              <a:t>Automatizar as implantações</a:t>
            </a:r>
          </a:p>
          <a:p>
            <a:pPr marL="228600" indent="-228600" rtl="0">
              <a:buFont typeface="+mj-lt"/>
              <a:buAutoNum type="arabicPeriod"/>
            </a:pPr>
            <a:r>
              <a:rPr lang="pt-BR" sz="1100" kern="1200" dirty="0">
                <a:solidFill>
                  <a:schemeClr val="tx1"/>
                </a:solidFill>
                <a:effectLst/>
                <a:latin typeface="+mn-lt"/>
                <a:ea typeface="+mn-ea"/>
                <a:cs typeface="+mn-cs"/>
              </a:rPr>
              <a:t>AWS Elastic Beanstalk</a:t>
            </a:r>
          </a:p>
          <a:p>
            <a:pPr rtl="0"/>
            <a:endParaRPr lang="en-US" sz="1100" kern="1200" dirty="0">
              <a:solidFill>
                <a:schemeClr val="tx1"/>
              </a:solidFill>
              <a:effectLst/>
              <a:latin typeface="+mn-lt"/>
              <a:ea typeface="+mn-ea"/>
              <a:cs typeface="+mn-cs"/>
            </a:endParaRPr>
          </a:p>
          <a:p>
            <a:pPr rtl="0"/>
            <a:r>
              <a:rPr lang="pt-BR" dirty="0"/>
              <a:t>Este módulo também inclui:</a:t>
            </a:r>
          </a:p>
          <a:p>
            <a:pPr rtl="0"/>
            <a:endParaRPr lang="en-US" dirty="0"/>
          </a:p>
          <a:p>
            <a:pPr marL="171450" indent="-171450" rtl="0">
              <a:buFont typeface="Arial" panose="020B0604020202020204" pitchFamily="34" charset="0"/>
              <a:buChar char="•"/>
            </a:pPr>
            <a:r>
              <a:rPr lang="pt-BR" dirty="0"/>
              <a:t>Uma</a:t>
            </a:r>
            <a:r>
              <a:rPr lang="pt-BR" sz="1100" kern="1200" dirty="0">
                <a:solidFill>
                  <a:schemeClr val="tx1"/>
                </a:solidFill>
                <a:effectLst/>
                <a:latin typeface="+mn-lt"/>
                <a:ea typeface="+mn-ea"/>
                <a:cs typeface="+mn-cs"/>
              </a:rPr>
              <a:t>demonstração</a:t>
            </a:r>
            <a:r>
              <a:rPr lang="pt-BR" sz="1100" b="0" i="1" kern="1200" dirty="0">
                <a:solidFill>
                  <a:schemeClr val="tx1"/>
                </a:solidFill>
                <a:effectLst/>
                <a:latin typeface="+mn-lt"/>
                <a:ea typeface="+mn-ea"/>
                <a:cs typeface="+mn-cs"/>
              </a:rPr>
              <a:t>conduzida pelo instrutor</a:t>
            </a:r>
            <a:r>
              <a:rPr lang="pt-BR" sz="1100" kern="1200" dirty="0">
                <a:solidFill>
                  <a:schemeClr val="tx1"/>
                </a:solidFill>
                <a:effectLst/>
                <a:latin typeface="+mn-lt"/>
                <a:ea typeface="+mn-ea"/>
                <a:cs typeface="+mn-cs"/>
              </a:rPr>
              <a:t> que começa com uma análise da estrutura de um modelo do AWS CloudFormation e, em seguida, cria uma pilha com base no modelo.</a:t>
            </a:r>
          </a:p>
          <a:p>
            <a:pPr marL="171450" indent="-171450" rtl="0">
              <a:buFont typeface="Arial" panose="020B0604020202020204" pitchFamily="34" charset="0"/>
              <a:buChar char="•"/>
            </a:pPr>
            <a:r>
              <a:rPr lang="pt-BR" sz="1100" kern="1200" dirty="0">
                <a:solidFill>
                  <a:schemeClr val="tx1"/>
                </a:solidFill>
                <a:effectLst/>
                <a:latin typeface="+mn-lt"/>
                <a:ea typeface="+mn-ea"/>
                <a:cs typeface="+mn-cs"/>
              </a:rPr>
              <a:t>Um </a:t>
            </a:r>
            <a:r>
              <a:rPr lang="pt-BR" sz="1100" b="0" i="1" kern="1200" dirty="0">
                <a:solidFill>
                  <a:schemeClr val="tx1"/>
                </a:solidFill>
                <a:effectLst/>
                <a:latin typeface="+mn-lt"/>
                <a:ea typeface="+mn-ea"/>
                <a:cs typeface="+mn-cs"/>
              </a:rPr>
              <a:t>laboratório guiado </a:t>
            </a:r>
            <a:r>
              <a:rPr lang="pt-BR" sz="1100" kern="1200" dirty="0">
                <a:solidFill>
                  <a:schemeClr val="tx1"/>
                </a:solidFill>
                <a:effectLst/>
                <a:latin typeface="+mn-lt"/>
                <a:ea typeface="+mn-ea"/>
                <a:cs typeface="+mn-cs"/>
              </a:rPr>
              <a:t>que oferece atividades práticas que usam o AWS CloudFormation para criar recursos em sua conta da AWS.</a:t>
            </a:r>
          </a:p>
          <a:p>
            <a:pPr marL="171450" indent="-171450" rtl="0">
              <a:buFont typeface="Arial" panose="020B0604020202020204" pitchFamily="34" charset="0"/>
              <a:buChar char="•"/>
            </a:pPr>
            <a:r>
              <a:rPr lang="pt-BR" dirty="0"/>
              <a:t>Um </a:t>
            </a:r>
            <a:r>
              <a:rPr lang="pt-BR" b="0" i="1" dirty="0"/>
              <a:t>laboratório de desafio </a:t>
            </a:r>
            <a:r>
              <a:rPr lang="pt-BR" dirty="0"/>
              <a:t>no qual você usa o AWS CloudFormation para criar recursos da Amazon Web Services (AWS) que oferecem suporte ao caso de uso da cafeteria.</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Por fim, você deverá realizar um </a:t>
            </a:r>
            <a:r>
              <a:rPr lang="pt-BR" sz="1100" b="0" i="1" kern="1200" dirty="0">
                <a:solidFill>
                  <a:schemeClr val="tx1"/>
                </a:solidFill>
                <a:effectLst/>
                <a:latin typeface="+mn-lt"/>
                <a:ea typeface="+mn-ea"/>
                <a:cs typeface="+mn-cs"/>
              </a:rPr>
              <a:t>teste de conhecimento</a:t>
            </a:r>
            <a:r>
              <a:rPr lang="pt-BR" sz="1100" kern="1200" dirty="0">
                <a:solidFill>
                  <a:schemeClr val="tx1"/>
                </a:solidFill>
                <a:effectLst/>
                <a:latin typeface="+mn-lt"/>
                <a:ea typeface="+mn-ea"/>
                <a:cs typeface="+mn-cs"/>
              </a:rPr>
              <a:t>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3255"/>
          </a:xfrm>
        </p:spPr>
        <p:txBody>
          <a:bodyPr rtlCol="0"/>
          <a:lstStyle/>
          <a:p>
            <a:pPr rtl="0"/>
            <a:r>
              <a:rPr lang="pt-BR" sz="1100" dirty="0">
                <a:latin typeface="Calibri" panose="020F0502020204030204" pitchFamily="34" charset="0"/>
              </a:rPr>
              <a:t>À medida que sua organização começa a usar mais modelos do AWS CloudFormation, será importante que você tenha uma estratégia para modelos. Essa estratégia definirá o escopo do que um único modelo deve criar e as características gerais que fazem com que você queira definir sua infraestrutura da AWS em mais de um modelo.</a:t>
            </a:r>
          </a:p>
          <a:p>
            <a:pPr rtl="0"/>
            <a:endParaRPr lang="en-US" sz="1100" dirty="0">
              <a:latin typeface="Calibri" panose="020F0502020204030204" pitchFamily="34" charset="0"/>
            </a:endParaRPr>
          </a:p>
          <a:p>
            <a:pPr rtl="0"/>
            <a:r>
              <a:rPr lang="pt-BR" sz="1100" dirty="0">
                <a:latin typeface="Calibri" panose="020F0502020204030204" pitchFamily="34" charset="0"/>
              </a:rPr>
              <a:t>O diagrama oferece algumas ideias sobre como você pode organizar seus modelos para que eles sejam mais fáceis de manter e para que possam ser usados em combinação uns com os outros de uma forma que faça sentido. Uma boa estratégia é agrupar suas definições de recursos em modelos semelhantes à maneira como você organizaria a funcionalidade de uma aplicação corporativa de grande porte em diferentes partes. </a:t>
            </a:r>
          </a:p>
          <a:p>
            <a:pPr rtl="0"/>
            <a:endParaRPr lang="en-US" sz="1100" dirty="0">
              <a:latin typeface="Calibri" panose="020F0502020204030204" pitchFamily="34" charset="0"/>
            </a:endParaRPr>
          </a:p>
          <a:p>
            <a:pPr rtl="0"/>
            <a:r>
              <a:rPr lang="pt-BR" sz="1100" dirty="0">
                <a:latin typeface="Calibri" panose="020F0502020204030204" pitchFamily="34" charset="0"/>
              </a:rPr>
              <a:t>Pense nos componentes mais conectados da sua infraestrutura e considere colocá-los nos mesmos modelos. Neste exemplo, os modelos do AWS CloudFormation têm escopo para criar e manter recursos da AWS em uma das cinco áreas: serviços de front-end, serviços de back-end, serviços compartilhados, rede e segurança. </a:t>
            </a:r>
            <a:r>
              <a:rPr lang="pt-BR" dirty="0"/>
              <a:t>Em cada área, você pode manter um modelo com escopo para uma única aplicação ou para as necessidades de um único departamento.</a:t>
            </a:r>
          </a:p>
          <a:p>
            <a:pPr rtl="0"/>
            <a:endParaRPr lang="en-US" dirty="0"/>
          </a:p>
          <a:p>
            <a:pPr rtl="0"/>
            <a:r>
              <a:rPr lang="pt-BR" dirty="0"/>
              <a:t>Independentemente de como você organiza e cria o escopo para cada modelo do AWS CloudFormation, trate seus modelos como código que precisa de controle de versão. Armazene seus modelos em um sistema de controle de origem. </a:t>
            </a:r>
          </a:p>
        </p:txBody>
      </p:sp>
    </p:spTree>
    <p:extLst>
      <p:ext uri="{BB962C8B-B14F-4D97-AF65-F5344CB8AC3E}">
        <p14:creationId xmlns:p14="http://schemas.microsoft.com/office/powerpoint/2010/main" val="384156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a:solidFill>
                  <a:schemeClr val="tx1"/>
                </a:solidFill>
                <a:effectLst/>
                <a:latin typeface="Calibri" panose="020F0502020204030204" pitchFamily="34" charset="0"/>
                <a:ea typeface="+mn-ea"/>
                <a:cs typeface="+mn-cs"/>
              </a:rPr>
              <a:t>O AWS Quick Starts fornece modelos do AWS CloudFormation. Os Quick Starts são criados por arquitetos de soluções e parceiros da AWS para ajudar a implantar soluções muito usadas na AWS, de acordo com as melhores práticas de segurança e alta disponibilidade da AWS. Essas implantações de referência podem ser provisionadas em sua conta da AWS em menos de uma hora, geralmente em alguns minutos. Elas ajudam você a criar um ambiente de teste ou produção bem arquitetado em poucas etapas. Você pode usá-las para criar arquiteturas inteiras ou usá-las para experimentar novas abordagens de implantação. </a:t>
            </a:r>
          </a:p>
          <a:p>
            <a:pPr rtl="0"/>
            <a:endParaRPr lang="en-US"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a:solidFill>
                  <a:schemeClr val="tx1"/>
                </a:solidFill>
                <a:effectLst/>
                <a:latin typeface="Calibri" panose="020F0502020204030204" pitchFamily="34" charset="0"/>
                <a:ea typeface="+mn-ea"/>
                <a:cs typeface="+mn-cs"/>
              </a:rPr>
              <a:t>Acesse a </a:t>
            </a:r>
            <a:r>
              <a:rPr lang="pt-BR" b="0" i="0" kern="1200">
                <a:solidFill>
                  <a:schemeClr val="tx1"/>
                </a:solidFill>
                <a:effectLst/>
                <a:ea typeface="+mn-ea"/>
                <a:cs typeface="+mn-cs"/>
              </a:rPr>
              <a:t>página </a:t>
            </a:r>
            <a:r>
              <a:rPr lang="pt-BR" sz="1100">
                <a:solidFill>
                  <a:schemeClr val="tx1">
                    <a:lumMod val="85000"/>
                    <a:lumOff val="15000"/>
                  </a:schemeClr>
                </a:solidFill>
                <a:ea typeface="Amazon Ember" panose="020B0603020204020204" pitchFamily="34" charset="0"/>
                <a:cs typeface="Amazon Ember" panose="020B0603020204020204" pitchFamily="34" charset="0"/>
                <a:hlinkClick r:id="rId3"/>
              </a:rPr>
              <a:t>AWS Quick Starts</a:t>
            </a:r>
            <a:r>
              <a:rPr lang="pt-BR" sz="1100" b="0" i="0" kern="1200">
                <a:solidFill>
                  <a:schemeClr val="tx1"/>
                </a:solidFill>
                <a:effectLst/>
                <a:ea typeface="+mn-ea"/>
                <a:cs typeface="+mn-cs"/>
              </a:rPr>
              <a:t> </a:t>
            </a:r>
            <a:r>
              <a:rPr lang="pt-BR" sz="1100" b="0" i="0" kern="1200">
                <a:solidFill>
                  <a:schemeClr val="tx1"/>
                </a:solidFill>
                <a:effectLst/>
                <a:latin typeface="Calibri" panose="020F0502020204030204" pitchFamily="34" charset="0"/>
                <a:ea typeface="+mn-ea"/>
                <a:cs typeface="+mn-cs"/>
              </a:rPr>
              <a:t> para obter os detalhes.</a:t>
            </a:r>
            <a:endParaRPr lang="en-US" sz="105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38839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Calibri" panose="020F0502020204030204" pitchFamily="34" charset="0"/>
              </a:rPr>
              <a:t>Cada Quick Start consiste em um modelo do AWS CloudFormation e em um guia de implantação. O guia fornece detalhes sobre as opções de implantação e como configurar a implantação para atender às suas necessidades. </a:t>
            </a:r>
          </a:p>
          <a:p>
            <a:pPr rtl="0"/>
            <a:endParaRPr lang="en-US" dirty="0">
              <a:latin typeface="Calibri" panose="020F0502020204030204" pitchFamily="34" charset="0"/>
            </a:endParaRPr>
          </a:p>
          <a:p>
            <a:pPr rtl="0"/>
            <a:r>
              <a:rPr lang="pt-BR" dirty="0">
                <a:latin typeface="Calibri" panose="020F0502020204030204" pitchFamily="34" charset="0"/>
              </a:rPr>
              <a:t>Personalize a implantação para atender às suas necessidades e crie a pilha. Dependendo dos recursos da AWS que devem ser criados, o Quick Start terminará a implantação em questão de minutos ou algumas horas.</a:t>
            </a:r>
          </a:p>
          <a:p>
            <a:pPr rtl="0"/>
            <a:endParaRPr lang="en-US" dirty="0">
              <a:latin typeface="Calibri" panose="020F0502020204030204" pitchFamily="34" charset="0"/>
            </a:endParaRPr>
          </a:p>
          <a:p>
            <a:pPr rtl="0"/>
            <a:r>
              <a:rPr lang="pt-BR" dirty="0">
                <a:latin typeface="Calibri" panose="020F0502020204030204" pitchFamily="34" charset="0"/>
              </a:rPr>
              <a:t>Mesmo que você não use o Quick Starts, você pode achar útil examinar alguns deles para ver os tipos de </a:t>
            </a:r>
            <a:r>
              <a:rPr lang="pt-BR" b="0" i="1" dirty="0">
                <a:latin typeface="Calibri" panose="020F0502020204030204" pitchFamily="34" charset="0"/>
              </a:rPr>
              <a:t>padrões</a:t>
            </a:r>
            <a:r>
              <a:rPr lang="pt-BR" dirty="0">
                <a:latin typeface="Calibri" panose="020F0502020204030204" pitchFamily="34" charset="0"/>
              </a:rPr>
              <a:t> e </a:t>
            </a:r>
            <a:r>
              <a:rPr lang="pt-BR" b="0" i="1" dirty="0">
                <a:latin typeface="Calibri" panose="020F0502020204030204" pitchFamily="34" charset="0"/>
              </a:rPr>
              <a:t>práticas </a:t>
            </a:r>
            <a:r>
              <a:rPr lang="pt-BR" dirty="0">
                <a:latin typeface="Calibri" panose="020F0502020204030204" pitchFamily="34" charset="0"/>
              </a:rPr>
              <a:t>que os Quick Starts adotam. Você pode achar que eles ajudam a acelerar o desenvolvimento do seu próprio modelo quando você pega uma seção emprestada de um Quick Start e a incorpora em seu próprio modelo.</a:t>
            </a:r>
          </a:p>
          <a:p>
            <a:pPr rtl="0"/>
            <a:endParaRPr lang="en-US" dirty="0">
              <a:latin typeface="Calibri" panose="020F0502020204030204" pitchFamily="34" charset="0"/>
            </a:endParaRPr>
          </a:p>
          <a:p>
            <a:pPr rtl="0"/>
            <a:r>
              <a:rPr lang="pt-BR" i="1" dirty="0">
                <a:latin typeface="Calibri" panose="020F0502020204030204" pitchFamily="34" charset="0"/>
              </a:rPr>
              <a:t>As imagens de máquina da Amazon (AMIs) do AWS Marketplace </a:t>
            </a:r>
            <a:r>
              <a:rPr lang="pt-BR" dirty="0">
                <a:latin typeface="Calibri" panose="020F0502020204030204" pitchFamily="34" charset="0"/>
              </a:rPr>
              <a:t>são</a:t>
            </a:r>
            <a:r>
              <a:rPr lang="pt-BR" i="1" dirty="0">
                <a:latin typeface="Calibri" panose="020F0502020204030204" pitchFamily="34" charset="0"/>
              </a:rPr>
              <a:t> </a:t>
            </a:r>
            <a:r>
              <a:rPr lang="pt-BR" dirty="0">
                <a:latin typeface="Calibri" panose="020F0502020204030204" pitchFamily="34" charset="0"/>
              </a:rPr>
              <a:t>outra solução que as pessoas às vezes usam. Esses recursos podem ser executados a partir do console do Amazon EC2. As AMIs do AWS Marketplace fornecem soluções de fornecedor único que são executadas em instâncias do EC2. Por outro lado, o AWS Quick Starts são soluções modulares e mais personalizáveis que podem (ou não) usar o Amazon EC2.</a:t>
            </a:r>
          </a:p>
          <a:p>
            <a:pPr rtl="0"/>
            <a:endParaRPr lang="en-US" dirty="0">
              <a:latin typeface="Calibri" panose="020F0502020204030204" pitchFamily="34" charset="0"/>
            </a:endParaRPr>
          </a:p>
          <a:p>
            <a:pPr rtl="0"/>
            <a:endParaRPr lang="en-US" dirty="0">
              <a:latin typeface="Calibri" panose="020F0502020204030204" pitchFamily="34" charset="0"/>
            </a:endParaRPr>
          </a:p>
          <a:p>
            <a:pPr rtl="0"/>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p:txBody>
      </p:sp>
    </p:spTree>
    <p:extLst>
      <p:ext uri="{BB962C8B-B14F-4D97-AF65-F5344CB8AC3E}">
        <p14:creationId xmlns:p14="http://schemas.microsoft.com/office/powerpoint/2010/main" val="2643672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O instrutor pode demonstrar a estrutura de um modelo do AWS CloudFormation e, em seguida, criar uma pilha do AWS CloudFormation</a:t>
            </a:r>
            <a:r>
              <a:rPr lang="pt-BR"/>
              <a:t>usando o modelo.</a:t>
            </a:r>
            <a:endParaRPr lang="en-US" sz="1100" dirty="0"/>
          </a:p>
        </p:txBody>
      </p:sp>
    </p:spTree>
    <p:extLst>
      <p:ext uri="{BB962C8B-B14F-4D97-AF65-F5344CB8AC3E}">
        <p14:creationId xmlns:p14="http://schemas.microsoft.com/office/powerpoint/2010/main" val="165451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Agora você concluirá o laboratório guiado do Módulo 10: Automatizar a implantação da infraestrutura com o AWS CloudFormation.</a:t>
            </a:r>
          </a:p>
        </p:txBody>
      </p:sp>
    </p:spTree>
    <p:extLst>
      <p:ext uri="{BB962C8B-B14F-4D97-AF65-F5344CB8AC3E}">
        <p14:creationId xmlns:p14="http://schemas.microsoft.com/office/powerpoint/2010/main" val="3175352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Neste laboratório guiado, você concluirá as seguintes tarefas:</a:t>
            </a:r>
          </a:p>
          <a:p>
            <a:pPr rtl="0"/>
            <a:endParaRPr lang="en-US" sz="1100" dirty="0"/>
          </a:p>
          <a:p>
            <a:pPr marL="228600" indent="-228600" rtl="0">
              <a:buFont typeface="+mj-lt"/>
              <a:buAutoNum type="arabicPeriod"/>
            </a:pPr>
            <a:r>
              <a:rPr lang="pt-BR">
                <a:latin typeface="+mn-lt"/>
              </a:rPr>
              <a:t>Implantar uma camada de rede</a:t>
            </a:r>
          </a:p>
          <a:p>
            <a:pPr marL="228600" indent="-228600" rtl="0">
              <a:buFont typeface="+mj-lt"/>
              <a:buAutoNum type="arabicPeriod"/>
            </a:pPr>
            <a:r>
              <a:rPr lang="pt-BR">
                <a:latin typeface="+mn-lt"/>
              </a:rPr>
              <a:t>Implantar uma camada de aplicação</a:t>
            </a:r>
          </a:p>
          <a:p>
            <a:pPr marL="228600" indent="-228600" rtl="0">
              <a:buFont typeface="+mj-lt"/>
              <a:buAutoNum type="arabicPeriod"/>
            </a:pPr>
            <a:r>
              <a:rPr lang="pt-BR">
                <a:latin typeface="+mn-lt"/>
              </a:rPr>
              <a:t>Atualizar uma pilha</a:t>
            </a:r>
          </a:p>
          <a:p>
            <a:pPr marL="228600" indent="-228600" rtl="0">
              <a:buFont typeface="+mj-lt"/>
              <a:buAutoNum type="arabicPeriod"/>
            </a:pPr>
            <a:r>
              <a:rPr lang="pt-BR">
                <a:latin typeface="+mn-lt"/>
              </a:rPr>
              <a:t>Explorar modelos com o AWS CloudFormation Designer</a:t>
            </a:r>
          </a:p>
          <a:p>
            <a:pPr marL="228600" indent="-228600" rtl="0">
              <a:buFont typeface="+mj-lt"/>
              <a:buAutoNum type="arabicPeriod"/>
            </a:pPr>
            <a:r>
              <a:rPr lang="pt-BR">
                <a:latin typeface="+mn-lt"/>
              </a:rPr>
              <a:t>Excluir a pilha</a:t>
            </a:r>
          </a:p>
          <a:p>
            <a:pPr rtl="0"/>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b="0"/>
              <a:t>Ao final deste laboratório guiado, você terá usado o AWS CloudFormation para criar os recursos no diagrama. Os recursos na camada de rede são criados quando você cria a primeira pilha. A instância do EC2, o grupo de segurança e o volume do Amazon Elastic Block Store (Amazon EBS) são criados quando você cria a segunda pilha. As configurações do grupo de segurança são então atualizadas no modelo usado para criar a segunda pilha. Essa modificação é aplicada ao recurso do grupo de segurança quando você executa a ação de atualização da pilha.</a:t>
            </a:r>
          </a:p>
        </p:txBody>
      </p:sp>
    </p:spTree>
    <p:extLst>
      <p:ext uri="{BB962C8B-B14F-4D97-AF65-F5344CB8AC3E}">
        <p14:creationId xmlns:p14="http://schemas.microsoft.com/office/powerpoint/2010/main" val="230667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iniciar o laboratório guiado.</a:t>
            </a:r>
          </a:p>
          <a:p>
            <a:pPr rtl="0"/>
            <a:endParaRPr lang="en-US" dirty="0"/>
          </a:p>
        </p:txBody>
      </p:sp>
    </p:spTree>
    <p:extLst>
      <p:ext uri="{BB962C8B-B14F-4D97-AF65-F5344CB8AC3E}">
        <p14:creationId xmlns:p14="http://schemas.microsoft.com/office/powerpoint/2010/main" val="3013570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O instrutor pode liderar uma conversa sobre as principais lições do laboratório guiado, depois que você o tiver concluído. </a:t>
            </a:r>
          </a:p>
        </p:txBody>
      </p:sp>
    </p:spTree>
    <p:extLst>
      <p:ext uri="{BB962C8B-B14F-4D97-AF65-F5344CB8AC3E}">
        <p14:creationId xmlns:p14="http://schemas.microsoft.com/office/powerpoint/2010/main" val="3381513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Algumas das principais lições desta seção do módulo são:</a:t>
            </a:r>
            <a:endParaRPr lang="en-US" dirty="0">
              <a:solidFill>
                <a:srgbClr val="000000"/>
              </a:solidFill>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pt-BR"/>
              <a:t>O AWS CloudFormation é um serviço de infraestrutura como código (IaC) que permite modelar, criar e gerenciar uma coleção de recursos da AWS</a:t>
            </a:r>
          </a:p>
          <a:p>
            <a:pPr marL="171450" indent="-171450" rtl="0">
              <a:buFont typeface="Arial" panose="020B0604020202020204" pitchFamily="34" charset="0"/>
              <a:buChar char="•"/>
            </a:pPr>
            <a:r>
              <a:rPr lang="pt-BR"/>
              <a:t>A IaC do AWS CloudFormation é definida em modelos criados em JSON ou YAML</a:t>
            </a:r>
          </a:p>
          <a:p>
            <a:pPr marL="171450" indent="-171450" rtl="0">
              <a:buFont typeface="Arial" panose="020B0604020202020204" pitchFamily="34" charset="0"/>
              <a:buChar char="•"/>
            </a:pPr>
            <a:r>
              <a:rPr lang="pt-BR"/>
              <a:t>Uma pilha é o que você cria ao usar um modelo para criar recursos da AWS</a:t>
            </a:r>
          </a:p>
          <a:p>
            <a:pPr marL="171450" indent="-171450" rtl="0">
              <a:buFont typeface="Arial" panose="020B0604020202020204" pitchFamily="34" charset="0"/>
              <a:buChar char="•"/>
            </a:pPr>
            <a:r>
              <a:rPr lang="pt-BR"/>
              <a:t>As ações que estão disponíveis em uma pilha existente incluem a atualização de pilha, detecção de desvios e exclusão de pilha</a:t>
            </a:r>
          </a:p>
          <a:p>
            <a:pPr marL="171450" indent="-171450" rtl="0">
              <a:buFont typeface="Arial" panose="020B0604020202020204" pitchFamily="34" charset="0"/>
              <a:buChar char="•"/>
            </a:pPr>
            <a:r>
              <a:rPr lang="pt-BR"/>
              <a:t>Os Quick Starts da AWS fornecem modelos do AWS CloudFormation criados por arquitetos de soluções e refletem as melhores práticas da AWS</a:t>
            </a:r>
          </a:p>
          <a:p>
            <a:pPr marL="171450" indent="-171450" rtl="0">
              <a:buFont typeface="Arial" panose="020B0604020202020204" pitchFamily="34" charset="0"/>
              <a:buChar char="•"/>
            </a:pPr>
            <a:endParaRPr lang="en-US" dirty="0"/>
          </a:p>
        </p:txBody>
      </p:sp>
    </p:spTree>
    <p:extLst>
      <p:ext uri="{BB962C8B-B14F-4D97-AF65-F5344CB8AC3E}">
        <p14:creationId xmlns:p14="http://schemas.microsoft.com/office/powerpoint/2010/main" val="312924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Ao final deste módulo, você deverá ser capaz de:</a:t>
            </a:r>
          </a:p>
          <a:p>
            <a:pPr rtl="0"/>
            <a:endParaRPr lang="en-US" sz="1100" dirty="0"/>
          </a:p>
          <a:p>
            <a:pPr marL="171450" indent="-171450" rtl="0">
              <a:buFont typeface="Arial" panose="020B0604020202020204" pitchFamily="34" charset="0"/>
              <a:buChar char="•"/>
            </a:pPr>
            <a:r>
              <a:rPr lang="pt-BR" sz="1100"/>
              <a:t>Reconhecer quando usar a automatização e os motivos</a:t>
            </a:r>
          </a:p>
          <a:p>
            <a:pPr marL="171450" indent="-171450" rtl="0">
              <a:buFont typeface="Arial" panose="020B0604020202020204" pitchFamily="34" charset="0"/>
              <a:buChar char="•"/>
            </a:pPr>
            <a:r>
              <a:rPr lang="pt-BR" sz="1100"/>
              <a:t>Identificar como modelar, criar e gerenciar uma coleção de recursos da AWS usando o AWS CloudFormation</a:t>
            </a:r>
          </a:p>
          <a:p>
            <a:pPr marL="171450" indent="-171450" rtl="0">
              <a:buFont typeface="Arial" panose="020B0604020202020204" pitchFamily="34" charset="0"/>
              <a:buChar char="•"/>
            </a:pPr>
            <a:r>
              <a:rPr lang="pt-BR" sz="1100"/>
              <a:t>Usar os modelos Quick Start do AWS CloudFormation para configurar uma arquitetura</a:t>
            </a:r>
          </a:p>
          <a:p>
            <a:pPr marL="171450" indent="-171450" rtl="0">
              <a:buFont typeface="Arial" panose="020B0604020202020204" pitchFamily="34" charset="0"/>
              <a:buChar char="•"/>
            </a:pPr>
            <a:r>
              <a:rPr lang="pt-BR" sz="1100"/>
              <a:t>Indicar como usar o AWS System Manager e o AWS OpsWorks para automação da infraestrutura e da implantação</a:t>
            </a:r>
          </a:p>
          <a:p>
            <a:pPr marL="171450" indent="-171450" rtl="0">
              <a:buFont typeface="Arial" panose="020B0604020202020204" pitchFamily="34" charset="0"/>
              <a:buChar char="•"/>
            </a:pPr>
            <a:r>
              <a:rPr lang="pt-BR" sz="1100"/>
              <a:t>Indicar como usar o AWS Elastic Beanstalk para implantar aplicações simples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4: Automatizar as implantações.</a:t>
            </a:r>
          </a:p>
        </p:txBody>
      </p:sp>
    </p:spTree>
    <p:extLst>
      <p:ext uri="{BB962C8B-B14F-4D97-AF65-F5344CB8AC3E}">
        <p14:creationId xmlns:p14="http://schemas.microsoft.com/office/powerpoint/2010/main" val="408475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Calibri" panose="020F0502020204030204" pitchFamily="34" charset="0"/>
              </a:rPr>
              <a:t>Na seção anterior, você aprendeu como criar uma infraestrutura inteira automaticamente usando o AWS CloudFormation. Esse recurso é poderoso, mas ainda há algumas perguntas importantes a fazer.</a:t>
            </a:r>
          </a:p>
          <a:p>
            <a:pPr rtl="0"/>
            <a:endParaRPr lang="en-US" dirty="0">
              <a:latin typeface="Calibri" panose="020F0502020204030204" pitchFamily="34" charset="0"/>
            </a:endParaRPr>
          </a:p>
          <a:p>
            <a:pPr rtl="0"/>
            <a:r>
              <a:rPr lang="pt-BR">
                <a:latin typeface="Calibri" panose="020F0502020204030204" pitchFamily="34" charset="0"/>
              </a:rPr>
              <a:t>Como você atualizará o software em sua frota de instâncias do EC2? Você deve fazer login remotamente em cada instância e executar os comandos de atualização você mesmo? Como você reverterá uma mudança se algo der errado? E se você tiver centenas ou mesmo milhares de servidores que executam várias aplicações diferentes? </a:t>
            </a:r>
          </a:p>
          <a:p>
            <a:pPr rtl="0"/>
            <a:endParaRPr lang="en-US" dirty="0">
              <a:latin typeface="Calibri" panose="020F0502020204030204" pitchFamily="34" charset="0"/>
            </a:endParaRPr>
          </a:p>
          <a:p>
            <a:pPr rtl="0"/>
            <a:r>
              <a:rPr lang="pt-BR">
                <a:latin typeface="Calibri" panose="020F0502020204030204" pitchFamily="34" charset="0"/>
              </a:rPr>
              <a:t>As ferramentas tradicionais podem ajudar com esses cenários, mas uma solução pronta para usar seria mais conveniente. </a:t>
            </a:r>
          </a:p>
        </p:txBody>
      </p:sp>
    </p:spTree>
    <p:extLst>
      <p:ext uri="{BB962C8B-B14F-4D97-AF65-F5344CB8AC3E}">
        <p14:creationId xmlns:p14="http://schemas.microsoft.com/office/powerpoint/2010/main" val="2934605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3"/>
          </a:xfrm>
        </p:spPr>
        <p:txBody>
          <a:bodyPr rtlCol="0"/>
          <a:lstStyle/>
          <a:p>
            <a:pPr defTabSz="457200" rtl="0">
              <a:defRPr/>
            </a:pPr>
            <a:r>
              <a:rPr lang="pt-BR" dirty="0"/>
              <a:t>Mesmo se você usar uma ferramenta IaC, como o AWS CloudFormation, para criar e manter suas implantações de recursos da AWS, outras ferramentas podem também ser úteis. Por exemplo, essas ferramentas podem atender às necessidades contínuas do ambiente para o gerenciamento da configuração. Essas necessidades podem ocorrer depois que os recursos da infraestrutura forem provisionados e depois que a infraestrutura estiver em funcionamento. O AWS Systems Manager é um serviço que enfrenta esse desafio.</a:t>
            </a:r>
          </a:p>
          <a:p>
            <a:pPr defTabSz="457200" rtl="0">
              <a:defRPr/>
            </a:pPr>
            <a:endParaRPr lang="en-US" dirty="0"/>
          </a:p>
          <a:p>
            <a:pPr defTabSz="457200" rtl="0">
              <a:defRPr/>
            </a:pPr>
            <a:r>
              <a:rPr lang="pt-BR" dirty="0"/>
              <a:t>O AWS Systems Manager é um serviço de gerenciamento criado para focar muito na automação. Ele permite a configuração e o gerenciamento de sistemas executados on-premises ou na AWS. O AWS Systems Manager permite identificar as instâncias que você quer gerenciar e definir as tarefas de gerenciamento que você quer executar nessas instâncias. O AWS Systems Manager está disponível gratuitamente para gerenciar os recursos no Amazon EC2 e on-premises.</a:t>
            </a:r>
          </a:p>
          <a:p>
            <a:pPr defTabSz="457200" rtl="0">
              <a:defRPr/>
            </a:pPr>
            <a:endParaRPr lang="en-US" dirty="0"/>
          </a:p>
          <a:p>
            <a:pPr defTabSz="457200" rtl="0">
              <a:defRPr/>
            </a:pPr>
            <a:r>
              <a:rPr lang="pt-BR" dirty="0"/>
              <a:t>Algumas tarefas que você pode realizar com o AWS Systems Manager incluem: </a:t>
            </a:r>
          </a:p>
          <a:p>
            <a:pPr defTabSz="457200" rtl="0">
              <a:defRPr/>
            </a:pPr>
            <a:endParaRPr lang="en-US" dirty="0"/>
          </a:p>
          <a:p>
            <a:pPr marL="171450" indent="-171450" defTabSz="457200" rtl="0">
              <a:buFont typeface="Arial" panose="020B0604020202020204" pitchFamily="34" charset="0"/>
              <a:buChar char="•"/>
              <a:defRPr/>
            </a:pPr>
            <a:r>
              <a:rPr lang="pt-BR" dirty="0"/>
              <a:t>Coleta do inventário de software</a:t>
            </a:r>
          </a:p>
          <a:p>
            <a:pPr marL="171450" indent="-171450" defTabSz="457200" rtl="0">
              <a:buFont typeface="Arial" panose="020B0604020202020204" pitchFamily="34" charset="0"/>
              <a:buChar char="•"/>
              <a:defRPr/>
            </a:pPr>
            <a:r>
              <a:rPr lang="pt-BR" dirty="0"/>
              <a:t>Aplicação de patches do sistema operacional (SO)</a:t>
            </a:r>
          </a:p>
          <a:p>
            <a:pPr marL="171450" indent="-171450" defTabSz="457200" rtl="0">
              <a:buFont typeface="Arial" panose="020B0604020202020204" pitchFamily="34" charset="0"/>
              <a:buChar char="•"/>
              <a:defRPr/>
            </a:pPr>
            <a:r>
              <a:rPr lang="pt-BR" dirty="0"/>
              <a:t>Criação de imagens do sistema</a:t>
            </a:r>
          </a:p>
          <a:p>
            <a:pPr marL="171450" indent="-171450" defTabSz="457200" rtl="0">
              <a:buFont typeface="Arial" panose="020B0604020202020204" pitchFamily="34" charset="0"/>
              <a:buChar char="•"/>
              <a:defRPr/>
            </a:pPr>
            <a:r>
              <a:rPr lang="pt-BR" dirty="0"/>
              <a:t>Configuração dos sistemas operacionais Windows e Linux</a:t>
            </a:r>
          </a:p>
          <a:p>
            <a:pPr rtl="0"/>
            <a:endParaRPr lang="en-US" dirty="0"/>
          </a:p>
          <a:p>
            <a:pPr rtl="0"/>
            <a:r>
              <a:rPr lang="pt-BR" dirty="0"/>
              <a:t>Esses recursos ajudam a definir e rastrear configurações de sistema, evitar desvios e manter a compatibilidade do software em configurações do Amazon EC2 e on-premises. </a:t>
            </a:r>
          </a:p>
          <a:p>
            <a:pPr rtl="0"/>
            <a:endParaRPr lang="en-US" dirty="0"/>
          </a:p>
          <a:p>
            <a:pPr rtl="0"/>
            <a:endParaRPr lang="en-US" dirty="0"/>
          </a:p>
        </p:txBody>
      </p:sp>
    </p:spTree>
    <p:extLst>
      <p:ext uri="{BB962C8B-B14F-4D97-AF65-F5344CB8AC3E}">
        <p14:creationId xmlns:p14="http://schemas.microsoft.com/office/powerpoint/2010/main" val="2135938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02045"/>
          </a:xfrm>
        </p:spPr>
        <p:txBody>
          <a:bodyPr rtlCol="0"/>
          <a:lstStyle/>
          <a:p>
            <a:pPr rtl="0"/>
            <a:r>
              <a:rPr lang="pt-BR" dirty="0"/>
              <a:t>Este exemplo mostra como o Systems Manager pode ser usado para atualizar, gerenciar e configurar uma frota de instâncias do EC2. </a:t>
            </a:r>
          </a:p>
          <a:p>
            <a:pPr rtl="0"/>
            <a:endParaRPr lang="en-US" dirty="0"/>
          </a:p>
          <a:p>
            <a:pPr rtl="0"/>
            <a:r>
              <a:rPr lang="pt-BR" b="0" i="0" dirty="0"/>
              <a:t>Você pode instalar um </a:t>
            </a:r>
            <a:r>
              <a:rPr lang="pt-BR" b="0" i="1" dirty="0"/>
              <a:t>agente do AWS Systems Manager (SSM Agent) </a:t>
            </a:r>
            <a:r>
              <a:rPr lang="pt-BR" dirty="0"/>
              <a:t>em uma instância do EC2, ou mesmo em um servidor on-premises ou em uma máquina virtual (VM). Depois que o Agente SSM estiver instalado, o Systems Manager poderá atualizar, gerenciar e configurar o servidor no qual ele está instalado. O agente processa solicitações do Systems Manager e depois executa-as de acordo com a especificação fornecida na solicitação. Em seguida, o agente envia informações relevantes e de status para o Systems Manager.</a:t>
            </a:r>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Agente SSM é pré-instalado, por padrão, na maioria das AMIs do Microsoft Windows Server, em todas as AMIs do Amazon Linux e Amazon Linux 2 e em algumas AMIs do Ubuntu. No entanto, você deve instalar manualmente o agente em instâncias do EC2 que foram criadas em outras AMIs do Linux. Para obter todos os detalhes, consulte a página </a:t>
            </a:r>
            <a:r>
              <a:rPr lang="pt-BR"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Trabalhar com Agente do SSM</a:t>
            </a:r>
            <a:r>
              <a:rPr lang="pt-BR"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a:t> na documentação da AWS. </a:t>
            </a:r>
          </a:p>
          <a:p>
            <a:pPr rtl="0"/>
            <a:endParaRPr lang="en-US" dirty="0"/>
          </a:p>
          <a:p>
            <a:pPr rtl="0"/>
            <a:r>
              <a:rPr lang="pt-BR" dirty="0"/>
              <a:t>O AWS Systems Manager fornece várias ferramentas:</a:t>
            </a:r>
          </a:p>
          <a:p>
            <a:pPr rtl="0"/>
            <a:endParaRPr lang="en-US" dirty="0"/>
          </a:p>
          <a:p>
            <a:pPr marL="171450" indent="-171450" rtl="0">
              <a:buFont typeface="Arial" panose="020B0604020202020204" pitchFamily="34" charset="0"/>
              <a:buChar char="•"/>
            </a:pPr>
            <a:r>
              <a:rPr lang="pt-BR" b="1" dirty="0"/>
              <a:t>Executar comando </a:t>
            </a:r>
            <a:r>
              <a:rPr lang="pt-BR" dirty="0"/>
              <a:t>permite que você gerencie remotamente e com segurança a configuração de suas instâncias gerenciadas. Os comandos podem ser executados sem acesso ao Secure Shell (SSH) ou RDP (Remote Desktop Protocol), para que você possa usá-los para reduzir a necessidade de um Bastion host. Execute scripts Bash, PowerShell, Salt ou Ansible.</a:t>
            </a:r>
          </a:p>
          <a:p>
            <a:pPr marL="171450" indent="-171450" rtl="0">
              <a:buFont typeface="Arial" panose="020B0604020202020204" pitchFamily="34" charset="0"/>
              <a:buChar char="•"/>
            </a:pPr>
            <a:r>
              <a:rPr lang="pt-BR" b="1" dirty="0"/>
              <a:t>As</a:t>
            </a:r>
            <a:r>
              <a:rPr lang="pt-BR" dirty="0"/>
              <a:t> janelas de manutenção permitem que você defina um cronograma para executar ações potencialmente disruptivas em suas instâncias. Alguns exemplos incluem patches de um sistema operacional, atualização de drivers ou instalação de software ou patches. </a:t>
            </a:r>
          </a:p>
          <a:p>
            <a:pPr marL="171450" indent="-171450" rtl="0">
              <a:buFont typeface="Arial" panose="020B0604020202020204" pitchFamily="34" charset="0"/>
              <a:buChar char="•"/>
            </a:pPr>
            <a:r>
              <a:rPr lang="pt-BR" b="1" dirty="0"/>
              <a:t>O </a:t>
            </a:r>
            <a:r>
              <a:rPr lang="pt-BR" dirty="0"/>
              <a:t>Repositório de parâmetros fornece armazenamento seguro para o gerenciamento de segredos e de dados de configuração. Você pode, por exemplo, armazenar senhas, strings de banco de dados e códigos de licença, como valores de parâmetro.</a:t>
            </a:r>
          </a:p>
          <a:p>
            <a:pPr marL="171450" indent="-171450" rtl="0">
              <a:buFont typeface="Arial" panose="020B0604020202020204" pitchFamily="34" charset="0"/>
              <a:buChar char="•"/>
            </a:pPr>
            <a:r>
              <a:rPr lang="pt-BR" b="1" dirty="0"/>
              <a:t>O </a:t>
            </a:r>
            <a:r>
              <a:rPr lang="pt-BR" dirty="0"/>
              <a:t>Gerenciador de patches automatiza o processo de aplicação de patches às instâncias gerenciadas com atualizações de segurança e outros tipos de atualizações. </a:t>
            </a:r>
          </a:p>
          <a:p>
            <a:pPr marL="171450" indent="-171450" rtl="0">
              <a:buFont typeface="Arial" panose="020B0604020202020204" pitchFamily="34" charset="0"/>
              <a:buChar char="•"/>
            </a:pPr>
            <a:r>
              <a:rPr lang="pt-BR" b="1" dirty="0"/>
              <a:t>O </a:t>
            </a:r>
            <a:r>
              <a:rPr lang="pt-BR" b="0" i="0" kern="1200" dirty="0">
                <a:solidFill>
                  <a:schemeClr val="tx1"/>
                </a:solidFill>
                <a:effectLst/>
                <a:latin typeface="+mn-lt"/>
                <a:ea typeface="+mn-ea"/>
                <a:cs typeface="+mn-cs"/>
              </a:rPr>
              <a:t>Gerenciador de estados automatiza o processo de manter o Amazon EC2 e a infraestrutura híbrida em um estado que você define. </a:t>
            </a:r>
          </a:p>
          <a:p>
            <a:pPr marL="171450" indent="-171450" rtl="0">
              <a:buFont typeface="Arial" panose="020B0604020202020204" pitchFamily="34" charset="0"/>
              <a:buChar char="•"/>
            </a:pPr>
            <a:r>
              <a:rPr lang="pt-BR" b="1" i="0" kern="1200" dirty="0">
                <a:solidFill>
                  <a:schemeClr val="tx1"/>
                </a:solidFill>
                <a:effectLst/>
                <a:latin typeface="+mn-lt"/>
                <a:ea typeface="+mn-ea"/>
                <a:cs typeface="+mn-cs"/>
              </a:rPr>
              <a:t>A</a:t>
            </a:r>
            <a:r>
              <a:rPr lang="pt-BR" b="0" i="0" kern="1200" dirty="0">
                <a:solidFill>
                  <a:schemeClr val="tx1"/>
                </a:solidFill>
                <a:effectLst/>
                <a:latin typeface="+mn-lt"/>
                <a:ea typeface="+mn-ea"/>
                <a:cs typeface="+mn-cs"/>
              </a:rPr>
              <a:t> Automação permite que você crie fluxos de trabalho de automação para configurar e gerenciar instâncias e recursos da AWS. </a:t>
            </a:r>
          </a:p>
          <a:p>
            <a:pPr marL="171450" indent="-171450" rtl="0">
              <a:buFont typeface="Arial" panose="020B0604020202020204" pitchFamily="34" charset="0"/>
              <a:buChar char="•"/>
            </a:pPr>
            <a:r>
              <a:rPr lang="pt-BR" b="1" i="0" kern="1200" dirty="0">
                <a:solidFill>
                  <a:schemeClr val="tx1"/>
                </a:solidFill>
                <a:effectLst/>
                <a:latin typeface="+mn-lt"/>
                <a:ea typeface="+mn-ea"/>
                <a:cs typeface="+mn-cs"/>
              </a:rPr>
              <a:t>O </a:t>
            </a:r>
            <a:r>
              <a:rPr lang="pt-BR" b="0" i="0" kern="1200" dirty="0">
                <a:solidFill>
                  <a:schemeClr val="tx1"/>
                </a:solidFill>
                <a:effectLst/>
                <a:latin typeface="+mn-lt"/>
                <a:ea typeface="+mn-ea"/>
                <a:cs typeface="+mn-cs"/>
              </a:rPr>
              <a:t>Session Manager permite que você gerencie as instâncias do EC2 por meio de um shell interativo baseado no navegador. </a:t>
            </a:r>
          </a:p>
          <a:p>
            <a:pPr marL="171450" indent="-171450" rtl="0">
              <a:buFont typeface="Arial" panose="020B0604020202020204" pitchFamily="34" charset="0"/>
              <a:buChar char="•"/>
            </a:pPr>
            <a:r>
              <a:rPr lang="pt-BR" b="1" i="0" kern="1200" dirty="0">
                <a:solidFill>
                  <a:schemeClr val="tx1"/>
                </a:solidFill>
                <a:effectLst/>
                <a:latin typeface="+mn-lt"/>
                <a:ea typeface="+mn-ea"/>
                <a:cs typeface="+mn-cs"/>
              </a:rPr>
              <a:t>O </a:t>
            </a:r>
            <a:r>
              <a:rPr lang="pt-BR" dirty="0"/>
              <a:t>Inventário oferece visibilidade do Amazon EC2 e do ambiente de computação on-premises. Você pode usar o inventário para coletar metadados das suas instâncias gerenciadas.</a:t>
            </a:r>
            <a:endParaRPr lang="en-US" b="0" i="0" kern="1200" dirty="0">
              <a:solidFill>
                <a:schemeClr val="tx1"/>
              </a:solidFill>
              <a:effectLst/>
              <a:latin typeface="+mn-lt"/>
              <a:ea typeface="+mn-ea"/>
              <a:cs typeface="+mn-cs"/>
            </a:endParaRPr>
          </a:p>
          <a:p>
            <a:pPr marL="171450" indent="-171450" rtl="0">
              <a:buFont typeface="Arial" panose="020B0604020202020204" pitchFamily="34" charset="0"/>
              <a:buChar char="•"/>
            </a:pPr>
            <a:r>
              <a:rPr lang="pt-BR" b="1" i="0" kern="1200" dirty="0">
                <a:solidFill>
                  <a:schemeClr val="tx1"/>
                </a:solidFill>
                <a:effectLst/>
                <a:latin typeface="+mn-lt"/>
                <a:ea typeface="+mn-ea"/>
                <a:cs typeface="+mn-cs"/>
              </a:rPr>
              <a:t>Os </a:t>
            </a:r>
            <a:r>
              <a:rPr lang="pt-BR" dirty="0"/>
              <a:t>Documentos definem as ações que o Systems Manager executa nas instâncias gerenciadas. Você pode usar mais de uma dúzia de documentos pré-configurados especificando parâmetros durante o tempo de execução. Você também pode definir seus próprios documentos em JSON ou YAML e especificar etapas e parâmetros.</a:t>
            </a:r>
            <a:endParaRPr lang="en-US" b="1" dirty="0"/>
          </a:p>
        </p:txBody>
      </p:sp>
    </p:spTree>
    <p:extLst>
      <p:ext uri="{BB962C8B-B14F-4D97-AF65-F5344CB8AC3E}">
        <p14:creationId xmlns:p14="http://schemas.microsoft.com/office/powerpoint/2010/main" val="1219388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77331"/>
          </a:xfrm>
        </p:spPr>
        <p:txBody>
          <a:bodyPr rtlCol="0"/>
          <a:lstStyle/>
          <a:p>
            <a:pPr rtl="0"/>
            <a:r>
              <a:rPr lang="pt-BR" dirty="0"/>
              <a:t>Agora que você aprendeu sobre os recursos do AWS CloudFormation e do AWS Systems Manager, considere como os dois serviços se complementam. </a:t>
            </a:r>
          </a:p>
          <a:p>
            <a:pPr rtl="0"/>
            <a:endParaRPr lang="en-US" dirty="0"/>
          </a:p>
          <a:p>
            <a:pPr rtl="0"/>
            <a:r>
              <a:rPr lang="pt-BR" sz="1100" b="0" i="0" kern="1200" dirty="0">
                <a:solidFill>
                  <a:schemeClr val="tx1"/>
                </a:solidFill>
                <a:effectLst/>
                <a:ea typeface="+mn-ea"/>
                <a:cs typeface="+mn-cs"/>
              </a:rPr>
              <a:t>O</a:t>
            </a:r>
            <a:r>
              <a:rPr lang="pt-BR" sz="1100" b="0" i="1" kern="1200" dirty="0">
                <a:solidFill>
                  <a:schemeClr val="tx1"/>
                </a:solidFill>
                <a:effectLst/>
                <a:ea typeface="+mn-ea"/>
                <a:cs typeface="+mn-cs"/>
              </a:rPr>
              <a:t>Systems Manager funciona bem para automatizar </a:t>
            </a:r>
            <a:r>
              <a:rPr lang="pt-BR" sz="1100" b="0" kern="1200" dirty="0">
                <a:solidFill>
                  <a:schemeClr val="tx1"/>
                </a:solidFill>
                <a:effectLst/>
                <a:ea typeface="+mn-ea"/>
                <a:cs typeface="+mn-cs"/>
              </a:rPr>
              <a:t>dentro de</a:t>
            </a:r>
            <a:r>
              <a:rPr lang="pt-BR" sz="1100" b="0" i="0" kern="1200" dirty="0">
                <a:solidFill>
                  <a:schemeClr val="tx1"/>
                </a:solidFill>
                <a:effectLst/>
                <a:ea typeface="+mn-ea"/>
                <a:cs typeface="+mn-cs"/>
              </a:rPr>
              <a:t> um sistema operacional convidado. Por outro lado, o AWS CloudFormation funciona bem para definir recursos da Nuvem AWS. </a:t>
            </a:r>
          </a:p>
          <a:p>
            <a:pPr rtl="0"/>
            <a:endParaRPr lang="en-US" dirty="0"/>
          </a:p>
          <a:p>
            <a:pPr rtl="0"/>
            <a:r>
              <a:rPr lang="pt-BR" dirty="0"/>
              <a:t>Você</a:t>
            </a:r>
            <a:r>
              <a:rPr lang="pt-BR" sz="1100" b="0" i="0" kern="1200" dirty="0">
                <a:solidFill>
                  <a:schemeClr val="tx1"/>
                </a:solidFill>
                <a:effectLst/>
                <a:ea typeface="+mn-ea"/>
                <a:cs typeface="+mn-cs"/>
              </a:rPr>
              <a:t> pode usar o AWS CloudFormation na camada da Nuvem AWS para definir os recursos da AWS. Como o diagrama demonstra, você pode usar o AWS Systems Manager para configurar o SO das instâncias criadas pela pilha do AWS CloudFormation. </a:t>
            </a:r>
          </a:p>
          <a:p>
            <a:pPr rtl="0"/>
            <a:endParaRPr lang="en-US" dirty="0"/>
          </a:p>
          <a:p>
            <a:pPr rtl="0"/>
            <a:r>
              <a:rPr lang="pt-BR" sz="1100" b="0" i="0" kern="1200" dirty="0">
                <a:solidFill>
                  <a:schemeClr val="tx1"/>
                </a:solidFill>
                <a:effectLst/>
                <a:ea typeface="+mn-ea"/>
                <a:cs typeface="+mn-cs"/>
              </a:rPr>
              <a:t>Ao manter os recursos de nuvem com o AWS CloudFormation, você mantém a capacidade de implantar uma pilha e, em seguida, excluir uma pilha de um único modelo. O Systems Manager oferece uma maneira de executar tarefas contínuas, como atualizar o sistema operacional convidado da instância do EC2 com atualizações de patch e agregação centralizada de logs para o Amazon CloudWatch.</a:t>
            </a:r>
          </a:p>
          <a:p>
            <a:pPr rtl="0"/>
            <a:endParaRPr lang="en-US" sz="1100" b="0" i="0" kern="1200" dirty="0">
              <a:solidFill>
                <a:schemeClr val="tx1"/>
              </a:solidFill>
              <a:effectLst/>
              <a:ea typeface="+mn-ea"/>
              <a:cs typeface="+mn-cs"/>
            </a:endParaRPr>
          </a:p>
          <a:p>
            <a:pPr rtl="0"/>
            <a:r>
              <a:rPr lang="pt-BR" sz="1100" b="0" i="0" kern="1200" dirty="0">
                <a:solidFill>
                  <a:schemeClr val="tx1"/>
                </a:solidFill>
                <a:effectLst/>
                <a:ea typeface="+mn-ea"/>
                <a:cs typeface="+mn-cs"/>
              </a:rPr>
              <a:t>Para obter mais informações sobre uma solução de exemplo que usa esses dois serviços juntos, consulte a publicação do blog </a:t>
            </a:r>
            <a:r>
              <a:rPr lang="pt-BR" sz="1100" dirty="0">
                <a:ea typeface="Amazon Ember Light" panose="020B0403020204020204" pitchFamily="34" charset="0"/>
                <a:cs typeface="Amazon Ember Light" panose="020B0403020204020204" pitchFamily="34" charset="0"/>
                <a:hlinkClick r:id="rId3"/>
              </a:rPr>
              <a:t>Using AWS Systems Manager Automation and AWS CloudFormation together</a:t>
            </a:r>
            <a:r>
              <a:rPr lang="pt-BR" sz="1100" dirty="0">
                <a:ea typeface="Amazon Ember Light" panose="020B0403020204020204" pitchFamily="34" charset="0"/>
                <a:cs typeface="Amazon Ember Light" panose="020B0403020204020204" pitchFamily="34" charset="0"/>
              </a:rPr>
              <a:t>.</a:t>
            </a:r>
            <a:endParaRPr lang="en-US" sz="1100" b="0" i="0" kern="1200" dirty="0">
              <a:solidFill>
                <a:schemeClr val="tx1"/>
              </a:solidFill>
              <a:effectLst/>
              <a:ea typeface="+mn-ea"/>
              <a:cs typeface="+mn-cs"/>
            </a:endParaRPr>
          </a:p>
          <a:p>
            <a:pPr rtl="0"/>
            <a:endParaRPr lang="en-US" sz="1100" b="0" i="0" kern="1200" dirty="0">
              <a:solidFill>
                <a:schemeClr val="tx1"/>
              </a:solidFill>
              <a:effectLst/>
              <a:ea typeface="+mn-ea"/>
              <a:cs typeface="+mn-cs"/>
            </a:endParaRPr>
          </a:p>
        </p:txBody>
      </p:sp>
    </p:spTree>
    <p:extLst>
      <p:ext uri="{BB962C8B-B14F-4D97-AF65-F5344CB8AC3E}">
        <p14:creationId xmlns:p14="http://schemas.microsoft.com/office/powerpoint/2010/main" val="168316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61537"/>
          </a:xfrm>
        </p:spPr>
        <p:txBody>
          <a:bodyPr rtlCol="0"/>
          <a:lstStyle/>
          <a:p>
            <a:pPr rtl="0"/>
            <a:r>
              <a:rPr lang="pt-BR" b="0" i="1" kern="1200" dirty="0">
                <a:solidFill>
                  <a:schemeClr val="tx1"/>
                </a:solidFill>
                <a:effectLst/>
                <a:ea typeface="+mn-ea"/>
                <a:cs typeface="+mn-cs"/>
              </a:rPr>
              <a:t>O </a:t>
            </a:r>
            <a:r>
              <a:rPr lang="pt-BR" i="0" kern="1200" dirty="0">
                <a:solidFill>
                  <a:schemeClr val="tx1"/>
                </a:solidFill>
                <a:effectLst/>
                <a:ea typeface="+mn-ea"/>
                <a:cs typeface="+mn-cs"/>
              </a:rPr>
              <a:t>AWS OpsWorks é um serviço para o gerenciamento de configurações. Use o OpsWorks para automatizar como as instâncias do EC2 são configuradas, implantadas e gerenciadas.</a:t>
            </a:r>
          </a:p>
          <a:p>
            <a:pPr rtl="0"/>
            <a:endParaRPr lang="en-US" b="1" dirty="0"/>
          </a:p>
          <a:p>
            <a:pPr rtl="0"/>
            <a:r>
              <a:rPr lang="pt-BR" i="0" kern="1200" dirty="0">
                <a:solidFill>
                  <a:schemeClr val="tx1"/>
                </a:solidFill>
                <a:effectLst/>
                <a:ea typeface="+mn-ea"/>
                <a:cs typeface="+mn-cs"/>
              </a:rPr>
              <a:t>O AWS OpsWorks vem em três versões diferentes:</a:t>
            </a:r>
          </a:p>
          <a:p>
            <a:pPr rtl="0"/>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i="0" kern="1200" dirty="0">
                <a:solidFill>
                  <a:schemeClr val="tx1"/>
                </a:solidFill>
                <a:effectLst/>
                <a:ea typeface="+mn-ea"/>
                <a:cs typeface="+mn-cs"/>
              </a:rPr>
              <a:t>O </a:t>
            </a:r>
            <a:r>
              <a:rPr lang="pt-BR" b="0" i="0" kern="1200" dirty="0">
                <a:solidFill>
                  <a:schemeClr val="tx1"/>
                </a:solidFill>
                <a:effectLst/>
                <a:ea typeface="+mn-ea"/>
                <a:cs typeface="+mn-cs"/>
              </a:rPr>
              <a:t>AWS OpsWorks for Chef Automate fornece um servidor Chef Automate totalmente gerenciado que fornece automação de fluxo de trabalho para a implantação contínua e testes automatizados para conformidade e segurança. A plataforma Chef Automate gerencia tarefas operacionais como configurações de software e sistemas operacionais, conformidade contínua, instalação de pacotes e configurações de bancos de dados, entre outras. Você pode usar o Chef Automate para criar e gerenciar a infraestrutura dinâmica executada na Nuvem AWS. Um servidor Chef Automate gerencia a configuração de nós em seu ambiente, informando ao chef-cliente quais receitas do Chef devem ser executadas nos nós. Ele também armazena informações sobre nós e serve como um repositório central para os livros de receitas do Chef.</a:t>
            </a: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i="0" kern="1200" dirty="0">
                <a:solidFill>
                  <a:schemeClr val="tx1"/>
                </a:solidFill>
                <a:effectLst/>
                <a:ea typeface="+mn-ea"/>
                <a:cs typeface="+mn-cs"/>
              </a:rPr>
              <a:t>O </a:t>
            </a:r>
            <a:r>
              <a:rPr lang="pt-BR" b="0" i="0" kern="1200" dirty="0">
                <a:solidFill>
                  <a:schemeClr val="tx1"/>
                </a:solidFill>
                <a:effectLst/>
                <a:ea typeface="+mn-ea"/>
                <a:cs typeface="+mn-cs"/>
              </a:rPr>
              <a:t>AWS OpsWorks for Puppet Enterprise fornece um servidor Puppet Enterprise gerenciado e um conjunto de ferramentas de automação que oferecem automação de fluxo de trabalho para orquestração, provisionamento automatizado e visualização para rastreabilidade. Com o Puppet Enterprise, você pode definir configurações para servidores em um formato que permite a manutenção e o controle de versões da mesma forma que o código-fonte da aplicação. Os servidores Puppet primários foram projetados para configurar e manter consistentemente seus outros servidores (ou nós) Puppet. Você também pode configurar os nós dinamicamente com base no estado de outros nós. </a:t>
            </a:r>
          </a:p>
          <a:p>
            <a:pPr marL="171450" indent="-171450" rtl="0">
              <a:buFont typeface="Arial" panose="020B0604020202020204" pitchFamily="34" charset="0"/>
              <a:buChar char="•"/>
            </a:pPr>
            <a:endParaRPr lang="en-US" b="0" i="0" kern="1200" dirty="0">
              <a:solidFill>
                <a:schemeClr val="tx1"/>
              </a:solidFill>
              <a:effectLst/>
              <a:ea typeface="+mn-ea"/>
              <a:cs typeface="+mn-cs"/>
            </a:endParaRPr>
          </a:p>
          <a:p>
            <a:pPr marL="171450" lvl="0" indent="-171450" rtl="0">
              <a:buFont typeface="Arial" panose="020B0604020202020204" pitchFamily="34" charset="0"/>
              <a:buChar char="•"/>
              <a:defRPr/>
            </a:pPr>
            <a:r>
              <a:rPr lang="pt-BR" b="1" dirty="0"/>
              <a:t>O </a:t>
            </a:r>
            <a:r>
              <a:rPr lang="pt-BR" dirty="0"/>
              <a:t>AWS OpsWorks Stacks é um serviço de gerenciamento de configuração que ajuda a configurar e operar aplicações de todos os tipos e tamanhos usando o Chef. Defina a arquitetura da aplicação e a especificação de cada componente, inclusive a instalação de pacotes, configuração de software e recursos como armazenamento. </a:t>
            </a:r>
          </a:p>
        </p:txBody>
      </p:sp>
    </p:spTree>
    <p:extLst>
      <p:ext uri="{BB962C8B-B14F-4D97-AF65-F5344CB8AC3E}">
        <p14:creationId xmlns:p14="http://schemas.microsoft.com/office/powerpoint/2010/main" val="3699571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5418"/>
          </a:xfrm>
        </p:spPr>
        <p:txBody>
          <a:bodyPr rtlCol="0"/>
          <a:lstStyle/>
          <a:p>
            <a:pPr lvl="0" rtl="0">
              <a:defRPr/>
            </a:pPr>
            <a:r>
              <a:rPr lang="pt-BR" dirty="0">
                <a:latin typeface="Calibri" panose="020F0502020204030204" pitchFamily="34" charset="0"/>
              </a:rPr>
              <a:t>Este exemplo demonstra</a:t>
            </a:r>
            <a:r>
              <a:rPr lang="pt-BR" dirty="0"/>
              <a:t> como uma aplicação básica pode ser gerenciada com o AWS OpsWorks Stacks.</a:t>
            </a:r>
            <a:r>
              <a:rPr lang="pt-BR" dirty="0">
                <a:latin typeface="Calibri" panose="020F0502020204030204" pitchFamily="34" charset="0"/>
              </a:rPr>
              <a:t> A unidade fundamental de criação em uma aplicação OpsWorks Stacks é a </a:t>
            </a:r>
            <a:r>
              <a:rPr lang="pt-BR" b="0" i="1" dirty="0">
                <a:latin typeface="Calibri" panose="020F0502020204030204" pitchFamily="34" charset="0"/>
              </a:rPr>
              <a:t>pilha</a:t>
            </a:r>
            <a:r>
              <a:rPr lang="pt-BR" dirty="0">
                <a:latin typeface="Calibri" panose="020F0502020204030204" pitchFamily="34" charset="0"/>
              </a:rPr>
              <a:t>. </a:t>
            </a:r>
          </a:p>
          <a:p>
            <a:pPr lvl="0" rtl="0">
              <a:defRPr/>
            </a:pPr>
            <a:endParaRPr lang="en-US" dirty="0">
              <a:latin typeface="Calibri" panose="020F0502020204030204" pitchFamily="34" charset="0"/>
            </a:endParaRPr>
          </a:p>
          <a:p>
            <a:pPr lvl="0" rtl="0">
              <a:defRPr/>
            </a:pPr>
            <a:r>
              <a:rPr lang="pt-BR" dirty="0">
                <a:latin typeface="Calibri" panose="020F0502020204030204" pitchFamily="34" charset="0"/>
              </a:rPr>
              <a:t>Depois que uma pilha é criada, você pode adicionar várias </a:t>
            </a:r>
            <a:r>
              <a:rPr lang="pt-BR" b="0" i="1" dirty="0">
                <a:latin typeface="Calibri" panose="020F0502020204030204" pitchFamily="34" charset="0"/>
              </a:rPr>
              <a:t>camadas</a:t>
            </a:r>
            <a:r>
              <a:rPr lang="pt-BR" dirty="0">
                <a:latin typeface="Calibri" panose="020F0502020204030204" pitchFamily="34" charset="0"/>
              </a:rPr>
              <a:t> a ela. Assim, você pode criar a aplicação como um conjunto de camadas interativas de funcionalidade relacionada. </a:t>
            </a:r>
          </a:p>
          <a:p>
            <a:pPr lvl="0" rtl="0">
              <a:defRPr/>
            </a:pPr>
            <a:endParaRPr lang="en-US" sz="1100" b="0" i="0" kern="1200" dirty="0">
              <a:solidFill>
                <a:schemeClr val="tx1"/>
              </a:solidFill>
              <a:effectLst/>
              <a:latin typeface="Calibri" panose="020F0502020204030204" pitchFamily="34" charset="0"/>
              <a:ea typeface="+mn-ea"/>
              <a:cs typeface="+mn-cs"/>
            </a:endParaRPr>
          </a:p>
          <a:p>
            <a:pPr lvl="0" rtl="0">
              <a:defRPr/>
            </a:pPr>
            <a:r>
              <a:rPr lang="pt-BR" sz="1100" b="0" i="0" kern="1200" dirty="0">
                <a:solidFill>
                  <a:schemeClr val="tx1"/>
                </a:solidFill>
                <a:effectLst/>
                <a:latin typeface="+mn-lt"/>
                <a:ea typeface="+mn-ea"/>
                <a:cs typeface="+mn-cs"/>
              </a:rPr>
              <a:t>Nesse caso, um grupo de servidores de aplicações é executado em uma </a:t>
            </a:r>
            <a:r>
              <a:rPr lang="pt-BR" sz="1100" b="0" i="1" kern="1200" dirty="0">
                <a:solidFill>
                  <a:schemeClr val="tx1"/>
                </a:solidFill>
                <a:effectLst/>
                <a:latin typeface="+mn-lt"/>
                <a:ea typeface="+mn-ea"/>
                <a:cs typeface="+mn-cs"/>
              </a:rPr>
              <a:t>camada de servidor de aplicações</a:t>
            </a:r>
            <a:r>
              <a:rPr lang="pt-BR" sz="1100" b="0" i="0" kern="1200" dirty="0">
                <a:solidFill>
                  <a:schemeClr val="tx1"/>
                </a:solidFill>
                <a:effectLst/>
                <a:latin typeface="+mn-lt"/>
                <a:ea typeface="+mn-ea"/>
                <a:cs typeface="+mn-cs"/>
              </a:rPr>
              <a:t>. As aplicações são executadas atrás de um balanceador de carga do Elastic Load Balancing definido em uma </a:t>
            </a:r>
            <a:r>
              <a:rPr lang="pt-BR" sz="1100" b="0" i="1" kern="1200" dirty="0">
                <a:solidFill>
                  <a:schemeClr val="tx1"/>
                </a:solidFill>
                <a:effectLst/>
                <a:latin typeface="+mn-lt"/>
                <a:ea typeface="+mn-ea"/>
                <a:cs typeface="+mn-cs"/>
              </a:rPr>
              <a:t>camada de balanceamento de carga</a:t>
            </a:r>
            <a:r>
              <a:rPr lang="pt-BR" sz="1100" b="0" i="0" kern="1200" dirty="0">
                <a:solidFill>
                  <a:schemeClr val="tx1"/>
                </a:solidFill>
                <a:effectLst/>
                <a:latin typeface="+mn-lt"/>
                <a:ea typeface="+mn-ea"/>
                <a:cs typeface="+mn-cs"/>
              </a:rPr>
              <a:t>. Este exemplo também inclui um servidor de banco de dados do Amazon Relational Database Service (Amazon RDS) de back-end, que é definido em uma </a:t>
            </a:r>
            <a:r>
              <a:rPr lang="pt-BR" sz="1100" b="0" i="1" kern="1200" dirty="0">
                <a:solidFill>
                  <a:schemeClr val="tx1"/>
                </a:solidFill>
                <a:effectLst/>
                <a:latin typeface="+mn-lt"/>
                <a:ea typeface="+mn-ea"/>
                <a:cs typeface="+mn-cs"/>
              </a:rPr>
              <a:t>camada do RDS</a:t>
            </a:r>
            <a:r>
              <a:rPr lang="pt-BR" sz="11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mn-lt"/>
                <a:ea typeface="+mn-ea"/>
                <a:cs typeface="+mn-cs"/>
              </a:rPr>
              <a:t>As camadas dependem das </a:t>
            </a:r>
            <a:r>
              <a:rPr lang="pt-BR" sz="1100" b="0" i="0" u="none" strike="noStrike" kern="1200" dirty="0">
                <a:solidFill>
                  <a:schemeClr val="tx1"/>
                </a:solidFill>
                <a:effectLst/>
                <a:latin typeface="+mn-lt"/>
                <a:ea typeface="+mn-ea"/>
                <a:cs typeface="+mn-cs"/>
                <a:hlinkClick r:id="rId3"/>
              </a:rPr>
              <a:t>Receitas do Chef</a:t>
            </a:r>
            <a:r>
              <a:rPr lang="pt-BR" sz="1100" b="0" i="0" kern="1200" dirty="0">
                <a:solidFill>
                  <a:schemeClr val="tx1"/>
                </a:solidFill>
                <a:effectLst/>
                <a:latin typeface="+mn-lt"/>
                <a:ea typeface="+mn-ea"/>
                <a:cs typeface="+mn-cs"/>
              </a:rPr>
              <a:t> para gerenciar tarefas como instalação de pacotes nas instâncias, implantação de aplicações, execução de scripts e assim por diante. O OpsWorks Stacks usa livros de receitas do Chef para lidar com tarefas como instalar e configurar pacotes e implantar aplicações. Os livros de receita personalizados devem ser armazenados em um repositório online, seja um arquivo como um .zip ou um gerente de controle de fonte como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latin typeface="+mn-lt"/>
                <a:ea typeface="+mn-ea"/>
                <a:cs typeface="+mn-cs"/>
              </a:rPr>
              <a:t>Um dos principais recursos do OpsWorks Stacks é um conjunto de eventos do </a:t>
            </a:r>
            <a:r>
              <a:rPr lang="pt-BR" sz="1100" b="0" i="1" kern="1200" dirty="0">
                <a:solidFill>
                  <a:schemeClr val="tx1"/>
                </a:solidFill>
                <a:effectLst/>
                <a:latin typeface="+mn-lt"/>
                <a:ea typeface="+mn-ea"/>
                <a:cs typeface="+mn-cs"/>
              </a:rPr>
              <a:t>ciclo de vida de eventos</a:t>
            </a:r>
            <a:r>
              <a:rPr lang="pt-BR" sz="1100" b="0" i="0" kern="1200" dirty="0">
                <a:solidFill>
                  <a:schemeClr val="tx1"/>
                </a:solidFill>
                <a:effectLst/>
                <a:latin typeface="+mn-lt"/>
                <a:ea typeface="+mn-ea"/>
                <a:cs typeface="+mn-cs"/>
              </a:rPr>
              <a:t>, incluindo Configuração, Configurar, Implantar, Remover implantação e Desligar, que executam automaticamente um grupo específico de receitas no momento certo em cada instância.</a:t>
            </a: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dirty="0">
                <a:solidFill>
                  <a:schemeClr val="tx1"/>
                </a:solidFill>
                <a:effectLst/>
                <a:ea typeface="+mn-ea"/>
                <a:cs typeface="+mn-cs"/>
              </a:rPr>
              <a:t>Cada camada pode ter um conjunto de receitas que são atribuídas a cada evento do ciclo de vida. Essas receitas lidam com várias tarefas para esse evento e camada. </a:t>
            </a:r>
            <a:endParaRPr lang="en-US" dirty="0"/>
          </a:p>
        </p:txBody>
      </p:sp>
    </p:spTree>
    <p:extLst>
      <p:ext uri="{BB962C8B-B14F-4D97-AF65-F5344CB8AC3E}">
        <p14:creationId xmlns:p14="http://schemas.microsoft.com/office/powerpoint/2010/main" val="3286499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rtlCol="0"/>
          <a:lstStyle/>
          <a:p>
            <a:pPr rtl="0"/>
            <a:r>
              <a:rPr lang="pt-BR" dirty="0">
                <a:latin typeface="Calibri" panose="020F0502020204030204" pitchFamily="34" charset="0"/>
              </a:rPr>
              <a:t>Como o OpsWorks Stacks pode ser criado por meio do AWS CloudFormation, o uso das duas tecnologias é complementar. </a:t>
            </a:r>
          </a:p>
          <a:p>
            <a:pPr rtl="0"/>
            <a:endParaRPr lang="en-US" dirty="0">
              <a:latin typeface="Calibri" panose="020F0502020204030204" pitchFamily="34" charset="0"/>
            </a:endParaRPr>
          </a:p>
          <a:p>
            <a:pPr rtl="0"/>
            <a:r>
              <a:rPr lang="pt-BR" dirty="0">
                <a:latin typeface="Calibri" panose="020F0502020204030204" pitchFamily="34" charset="0"/>
              </a:rPr>
              <a:t>Por exemplo, você pode usar um modelo do AWS CloudFormation para criar a infraestrutura de recursos da AWS para o ambiente, incluindo uma VPC. Em seguida, você pode usar outro modelo do AWS CloudFormation para criar a pilha do OpsWorks que será implantada nessa VPC. Depois que ambas as pilhas do AWS CloudFormation forem criadas em sua conta, você poderá usar a pilha do OpsWorks para gerenciar a aplicação.</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380845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5: AWS Elastic Beanstalk.</a:t>
            </a:r>
          </a:p>
        </p:txBody>
      </p:sp>
    </p:spTree>
    <p:extLst>
      <p:ext uri="{BB962C8B-B14F-4D97-AF65-F5344CB8AC3E}">
        <p14:creationId xmlns:p14="http://schemas.microsoft.com/office/powerpoint/2010/main" val="322568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Calibri" panose="020F0502020204030204" pitchFamily="34" charset="0"/>
              </a:rPr>
              <a:t>Agora, considere alguns desafios gerais que você poderá enfrentar ao abordar o gerenciamento da infraestrutura de nuvem. </a:t>
            </a:r>
          </a:p>
          <a:p>
            <a:pPr rtl="0"/>
            <a:endParaRPr lang="en-US" dirty="0">
              <a:latin typeface="Calibri" panose="020F0502020204030204" pitchFamily="34" charset="0"/>
            </a:endParaRPr>
          </a:p>
          <a:p>
            <a:pPr rtl="0"/>
            <a:r>
              <a:rPr lang="pt-BR">
                <a:latin typeface="Calibri" panose="020F0502020204030204" pitchFamily="34" charset="0"/>
              </a:rPr>
              <a:t>Primeiro, considere que a implantação de uma aplicação pode ser </a:t>
            </a:r>
            <a:r>
              <a:rPr lang="pt-BR" i="1">
                <a:latin typeface="Calibri" panose="020F0502020204030204" pitchFamily="34" charset="0"/>
              </a:rPr>
              <a:t>difícil</a:t>
            </a:r>
            <a:r>
              <a:rPr lang="pt-BR">
                <a:latin typeface="Calibri" panose="020F0502020204030204" pitchFamily="34" charset="0"/>
              </a:rPr>
              <a:t>. Como você garantirá que ele está altamente disponível e que ele pode suportar solicitações de usuário mesmo durante o pico de uso? Como você pode garantir que a aplicação seja resiliente e que os backups regulares sejam feitos para fins de recuperação de desastres (DR)? O gerenciamento e configuração de servidores pode ser um processo </a:t>
            </a:r>
            <a:r>
              <a:rPr lang="pt-BR" i="1">
                <a:latin typeface="Calibri" panose="020F0502020204030204" pitchFamily="34" charset="0"/>
              </a:rPr>
              <a:t>demorado.</a:t>
            </a:r>
            <a:r>
              <a:rPr lang="pt-BR">
                <a:latin typeface="Calibri" panose="020F0502020204030204" pitchFamily="34" charset="0"/>
              </a:rPr>
              <a:t> Enquanto isso, você quer manter a </a:t>
            </a:r>
            <a:r>
              <a:rPr lang="pt-BR" i="1">
                <a:latin typeface="Calibri" panose="020F0502020204030204" pitchFamily="34" charset="0"/>
              </a:rPr>
              <a:t>consistência</a:t>
            </a:r>
            <a:r>
              <a:rPr lang="pt-BR">
                <a:latin typeface="Calibri" panose="020F0502020204030204" pitchFamily="34" charset="0"/>
              </a:rPr>
              <a:t> entre projetos e aplicações, mas essa consistência pode ser difícil de manter.</a:t>
            </a:r>
          </a:p>
        </p:txBody>
      </p:sp>
    </p:spTree>
    <p:extLst>
      <p:ext uri="{BB962C8B-B14F-4D97-AF65-F5344CB8AC3E}">
        <p14:creationId xmlns:p14="http://schemas.microsoft.com/office/powerpoint/2010/main" val="1506774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rtlCol="0"/>
          <a:lstStyle/>
          <a:p>
            <a:pPr rtl="0"/>
            <a:r>
              <a:rPr lang="pt-BR" sz="1100" dirty="0"/>
              <a:t>O AWS Elastic Beanstalk é outra opção de serviço de computação da AWS. É uma plataforma como um serviço (ou PaaS) que facilita a rápida implantação, escalabilidade e gerenciamento de aplicações e serviços Web. Ele aborda muitos dos desafios que você acabou de aprender. </a:t>
            </a:r>
          </a:p>
          <a:p>
            <a:pPr rtl="0"/>
            <a:endParaRPr lang="en-US" sz="1100" dirty="0"/>
          </a:p>
          <a:p>
            <a:pPr rtl="0"/>
            <a:r>
              <a:rPr lang="pt-BR" sz="1100" dirty="0"/>
              <a:t>Com o Elastic Beanstalk, você permanece no controle do seu código</a:t>
            </a:r>
            <a:r>
              <a:rPr lang="pt-BR" dirty="0"/>
              <a:t>, enquanto a AWS </a:t>
            </a:r>
            <a:r>
              <a:rPr lang="pt-BR" dirty="0">
                <a:latin typeface="Calibri" panose="020F0502020204030204" pitchFamily="34" charset="0"/>
              </a:rPr>
              <a:t>mantém a infraestrutura subjacente. </a:t>
            </a:r>
            <a:r>
              <a:rPr lang="pt-BR" sz="1100" dirty="0"/>
              <a:t>Os recursos necessários da AWS são criados e implantados usando um assistente simples no Console de Gerenciamento da AWS</a:t>
            </a:r>
            <a:r>
              <a:rPr lang="pt-BR" dirty="0"/>
              <a:t>. O assistente pede que você escolha o tipo e o tamanho da instância, o tipo e o tamanho do banco de dados e quais configurações de escalabilidade automática você quer usar. Ele fornece acesso aos arquivos de log do servidor e habilita o Secure HTTP (HTTPS) no balanceador de carga. </a:t>
            </a:r>
          </a:p>
          <a:p>
            <a:pPr rtl="0"/>
            <a:endParaRPr lang="en-US" sz="1100" dirty="0"/>
          </a:p>
          <a:p>
            <a:pPr rtl="0"/>
            <a:r>
              <a:rPr lang="pt-BR" sz="1100" dirty="0"/>
              <a:t>Você faz o upload de seu código e o Elastic Beanstalk gerencia automaticamente a implantação, desde o provisionamento de capacidade, balanceamento de carga e escalabilidade automática até o monitoramento da integridade das aplicações. Ao mesmo tempo, você mantém total controle sobre os recursos da AWS que possibilitam a operação da aplicação e acessa os recursos subjacentes a qualquer momento.</a:t>
            </a:r>
            <a:r>
              <a:rPr lang="en-US" sz="1100" dirty="0"/>
              <a:t/>
            </a:r>
            <a:br>
              <a:rPr lang="en-US" sz="1100" dirty="0"/>
            </a:br>
            <a:endParaRPr lang="en-US" sz="1100" dirty="0"/>
          </a:p>
          <a:p>
            <a:pPr rtl="0"/>
            <a:r>
              <a:rPr lang="pt-BR" sz="1100" dirty="0"/>
              <a:t>Não há custo adicional para o AWS Elastic Beanstalk. Você paga pelos recursos da AWS que você criou para armazenar e executar a aplicação, como instâncias do EC2 ou buckets do S3. Você só paga pelo que usa no momento em que usa. </a:t>
            </a:r>
          </a:p>
          <a:p>
            <a:pPr rtl="0"/>
            <a:endParaRPr lang="en-US" sz="1100" dirty="0"/>
          </a:p>
        </p:txBody>
      </p:sp>
    </p:spTree>
    <p:extLst>
      <p:ext uri="{BB962C8B-B14F-4D97-AF65-F5344CB8AC3E}">
        <p14:creationId xmlns:p14="http://schemas.microsoft.com/office/powerpoint/2010/main" val="4256775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Calibri" panose="020F0502020204030204" pitchFamily="34" charset="0"/>
              </a:rPr>
              <a:t>O Elastic Beanstalk configura cada instância do EC2 no ambiente com os componentes que são necessários para executar as aplicações na plataforma selecionada. Você não precisa se preocupar em fazer o login em instâncias para instalar e configurar a pilha de aplicações.</a:t>
            </a:r>
            <a:endParaRPr lang="en-US" sz="1100" dirty="0"/>
          </a:p>
          <a:p>
            <a:pPr rtl="0"/>
            <a:endParaRPr lang="en-US" sz="1100" dirty="0"/>
          </a:p>
          <a:p>
            <a:pPr rtl="0"/>
            <a:r>
              <a:rPr lang="pt-BR" sz="1100"/>
              <a:t>A única coisa que você deve criar é o código. O Elastic Beanstalk foi projetado para tornar a implantação da aplicação um processo rápido e fácil. Ele é compatível com uma variedade de plataformas, incluindo </a:t>
            </a:r>
            <a:r>
              <a:rPr lang="pt-BR" sz="1100" b="1"/>
              <a:t>Docker</a:t>
            </a:r>
            <a:r>
              <a:rPr lang="pt-BR" sz="1100"/>
              <a:t>, </a:t>
            </a:r>
            <a:r>
              <a:rPr lang="pt-BR" sz="1100" b="1"/>
              <a:t>Go</a:t>
            </a:r>
            <a:r>
              <a:rPr lang="pt-BR" sz="1100"/>
              <a:t>, </a:t>
            </a:r>
            <a:r>
              <a:rPr lang="pt-BR" sz="1100" b="1"/>
              <a:t>Java</a:t>
            </a:r>
            <a:r>
              <a:rPr lang="pt-BR" sz="1100"/>
              <a:t>, .</a:t>
            </a:r>
            <a:r>
              <a:rPr lang="pt-BR" sz="1100" b="1"/>
              <a:t>NET</a:t>
            </a:r>
            <a:r>
              <a:rPr lang="pt-BR" sz="1100"/>
              <a:t>, </a:t>
            </a:r>
            <a:r>
              <a:rPr lang="pt-BR" sz="1100" b="1"/>
              <a:t>Node</a:t>
            </a:r>
            <a:r>
              <a:rPr lang="pt-BR" sz="1100"/>
              <a:t>.</a:t>
            </a:r>
            <a:r>
              <a:rPr lang="pt-BR" sz="1100" b="1"/>
              <a:t>js</a:t>
            </a:r>
            <a:r>
              <a:rPr lang="pt-BR" sz="1100"/>
              <a:t>, </a:t>
            </a:r>
            <a:r>
              <a:rPr lang="pt-BR" sz="1100" b="1"/>
              <a:t>PHP</a:t>
            </a:r>
            <a:r>
              <a:rPr lang="pt-BR" sz="1100"/>
              <a:t>, </a:t>
            </a:r>
            <a:r>
              <a:rPr lang="pt-BR" sz="1100" b="1"/>
              <a:t>Python</a:t>
            </a:r>
            <a:r>
              <a:rPr lang="pt-BR" sz="1100"/>
              <a:t> e </a:t>
            </a:r>
            <a:r>
              <a:rPr lang="pt-BR" sz="1100" b="1"/>
              <a:t>Ruby</a:t>
            </a:r>
            <a:r>
              <a:rPr lang="pt-BR" sz="1100"/>
              <a:t>. </a:t>
            </a:r>
          </a:p>
          <a:p>
            <a:pPr rtl="0"/>
            <a:endParaRPr lang="en-US" sz="1100" dirty="0"/>
          </a:p>
          <a:p>
            <a:pPr rtl="0"/>
            <a:r>
              <a:rPr lang="pt-BR" sz="1100"/>
              <a:t>O AWS Elastic Beanstalk implanta o código em:</a:t>
            </a:r>
          </a:p>
          <a:p>
            <a:pPr marL="171450" indent="-171450" rtl="0">
              <a:buFont typeface="Arial" panose="020B0604020202020204" pitchFamily="34" charset="0"/>
              <a:buChar char="•"/>
            </a:pPr>
            <a:r>
              <a:rPr lang="pt-BR" sz="1100" b="1"/>
              <a:t>Apache Tomcat</a:t>
            </a:r>
            <a:r>
              <a:rPr lang="pt-BR" sz="1100"/>
              <a:t> para aplicações Java</a:t>
            </a:r>
          </a:p>
          <a:p>
            <a:pPr marL="171450" indent="-171450" rtl="0">
              <a:buFont typeface="Arial" panose="020B0604020202020204" pitchFamily="34" charset="0"/>
              <a:buChar char="•"/>
            </a:pPr>
            <a:r>
              <a:rPr lang="pt-BR" sz="1100" b="1"/>
              <a:t>Apache HTTP Server</a:t>
            </a:r>
            <a:r>
              <a:rPr lang="pt-BR" sz="1100"/>
              <a:t> para aplicações PHP e Python</a:t>
            </a:r>
          </a:p>
          <a:p>
            <a:pPr marL="171450" indent="-171450" rtl="0">
              <a:buFont typeface="Arial" panose="020B0604020202020204" pitchFamily="34" charset="0"/>
              <a:buChar char="•"/>
            </a:pPr>
            <a:r>
              <a:rPr lang="pt-BR" sz="1100" b="1"/>
              <a:t>NGINX</a:t>
            </a:r>
            <a:r>
              <a:rPr lang="pt-BR" sz="1100"/>
              <a:t> ou </a:t>
            </a:r>
            <a:r>
              <a:rPr lang="pt-BR" sz="1100" b="1"/>
              <a:t>Apache HTTP Server </a:t>
            </a:r>
            <a:r>
              <a:rPr lang="pt-BR" sz="1100"/>
              <a:t>para aplicações Node.js</a:t>
            </a:r>
          </a:p>
          <a:p>
            <a:pPr marL="171450" indent="-171450" rtl="0">
              <a:buFont typeface="Arial" panose="020B0604020202020204" pitchFamily="34" charset="0"/>
              <a:buChar char="•"/>
            </a:pPr>
            <a:r>
              <a:rPr lang="pt-BR" sz="1100" b="1"/>
              <a:t>Passenger</a:t>
            </a:r>
            <a:r>
              <a:rPr lang="pt-BR" sz="1100"/>
              <a:t> ou </a:t>
            </a:r>
            <a:r>
              <a:rPr lang="pt-BR" sz="1100" b="1"/>
              <a:t>Puma</a:t>
            </a:r>
            <a:r>
              <a:rPr lang="pt-BR" sz="1100"/>
              <a:t> para aplicações Ruby</a:t>
            </a:r>
          </a:p>
          <a:p>
            <a:pPr marL="171450" indent="-171450" rtl="0">
              <a:buFont typeface="Arial" panose="020B0604020202020204" pitchFamily="34" charset="0"/>
              <a:buChar char="•"/>
            </a:pPr>
            <a:r>
              <a:rPr lang="pt-BR" sz="1100" b="1"/>
              <a:t>Microsoft Internet Information Services (IIS) </a:t>
            </a:r>
            <a:r>
              <a:rPr lang="pt-BR" sz="1100"/>
              <a:t>para aplicações .NET, Java SE, Docker e Go.</a:t>
            </a:r>
          </a:p>
          <a:p>
            <a:pPr rtl="0"/>
            <a:endParaRPr lang="en-US" sz="1100" dirty="0"/>
          </a:p>
        </p:txBody>
      </p:sp>
    </p:spTree>
    <p:extLst>
      <p:ext uri="{BB962C8B-B14F-4D97-AF65-F5344CB8AC3E}">
        <p14:creationId xmlns:p14="http://schemas.microsoft.com/office/powerpoint/2010/main" val="1467035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91981"/>
          </a:xfrm>
        </p:spPr>
        <p:txBody>
          <a:bodyPr rtlCol="0"/>
          <a:lstStyle/>
          <a:p>
            <a:pPr rtl="0"/>
            <a:r>
              <a:rPr lang="pt-BR" dirty="0">
                <a:latin typeface="Calibri" panose="020F0502020204030204" pitchFamily="34" charset="0"/>
              </a:rPr>
              <a:t>Você pode escolher entre dois tipos de ambientes quando trabalha com o Elastic Beanstalk. O </a:t>
            </a:r>
            <a:r>
              <a:rPr lang="pt-BR" i="1" dirty="0">
                <a:latin typeface="Calibri" panose="020F0502020204030204" pitchFamily="34" charset="0"/>
              </a:rPr>
              <a:t>ambiente de instância única </a:t>
            </a:r>
            <a:r>
              <a:rPr lang="pt-BR" dirty="0">
                <a:latin typeface="Calibri" panose="020F0502020204030204" pitchFamily="34" charset="0"/>
              </a:rPr>
              <a:t>permite que você execute uma única instância do EC2 e não inclui balanceamento de carga ou dimensionamento automático. O outro tipo de ambiente, que está neste exemplo, pode executar </a:t>
            </a:r>
            <a:r>
              <a:rPr lang="pt-BR" i="1" dirty="0">
                <a:latin typeface="Calibri" panose="020F0502020204030204" pitchFamily="34" charset="0"/>
              </a:rPr>
              <a:t>várias instâncias do EC2 </a:t>
            </a:r>
            <a:r>
              <a:rPr lang="pt-BR" dirty="0">
                <a:latin typeface="Calibri" panose="020F0502020204030204" pitchFamily="34" charset="0"/>
              </a:rPr>
              <a:t>e inclui balanceamento de carga e uma configuração de dimensionamento automático. Uma camada de banco de dados gerenciado é opcional.</a:t>
            </a:r>
            <a:endParaRPr lang="en-US" dirty="0">
              <a:solidFill>
                <a:schemeClr val="accent5"/>
              </a:solidFill>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a typeface="Amazon Ember Light" panose="020B0403020204020204" pitchFamily="34" charset="0"/>
                <a:cs typeface="Amazon Ember Light" panose="020B0403020204020204" pitchFamily="34" charset="0"/>
              </a:rPr>
              <a:t>Os recursos da AWS criados pelo Elastic Beanstalk são visíveis na conta da AWS. Por exemplo, depois de criar uma aplicação Elastic Beanstalk, abra o Console de Gerenciamento da AWS e depois abra o console do Amazon EC2. Você verá as instâncias que o Elastic Beanstalk está gerenciando em seu nome. No exemplo, duas instâncias do EC2 foram criadas. Cada instância do EC2 executa o SO convidado do Amazon Linux, com o Java 8 e o servidor Web Apache Tomcat 8.5 instalados. O código da aplicação será executado nesses servidores. O dimensionamento automático é configurado, portanto, se a carga começar a enfatizar os recursos nessas duas instâncias (como a utilização excessiva da CPU por mais de 5 minutos), mais instâncias do servidor de aplicações serão executadas automaticamente. Este exemplo também mostra que uma instância de banco de dados RDS está disponível e acessível a partir das instâncias do EC2. Você pode armazenar os dados da aplicação no banco de dados e usar a linguagem de consulta estruturada (SQL) no código da aplicação para acessar e atualizar esses dados. O Elastic Beanstalk gerencia a instância do banco de dados e ajuda a manter a conectividade entre as instâncias do EC2 e o banco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a typeface="Amazon Ember Light" panose="020B0403020204020204" pitchFamily="34" charset="0"/>
                <a:cs typeface="Amazon Ember Light" panose="020B0403020204020204" pitchFamily="34" charset="0"/>
              </a:rPr>
              <a:t>O Elastic Beanstalk cria e gerencia ambientes escaláveis. Você pode configurar o grupo de Auto Scaling para dimensionar automaticamente a aplicação e lidar com grandes cargas de tráfego. Ele também </a:t>
            </a:r>
            <a:r>
              <a:rPr lang="pt-BR" dirty="0"/>
              <a:t>fornece um nome de domínio exclusivo para o seu ambiente de aplicação. A sintaxe URL</a:t>
            </a:r>
            <a:r>
              <a:rPr lang="pt-BR" i="1" dirty="0"/>
              <a:t> </a:t>
            </a:r>
            <a:r>
              <a:rPr lang="pt-BR" sz="1000" i="1" dirty="0">
                <a:latin typeface="Lucida Console" panose="020B0609040504020204" pitchFamily="49" charset="0"/>
              </a:rPr>
              <a:t> é </a:t>
            </a:r>
            <a:r>
              <a:rPr lang="pt-BR" sz="1000" i="0" dirty="0">
                <a:latin typeface="Lucida Console" panose="020B0609040504020204" pitchFamily="49" charset="0"/>
              </a:rPr>
              <a:t>&lt;</a:t>
            </a:r>
            <a:r>
              <a:rPr lang="pt-BR" sz="1000" i="1" dirty="0">
                <a:latin typeface="Lucida Console" panose="020B0609040504020204" pitchFamily="49" charset="0"/>
              </a:rPr>
              <a:t>sua aplicação</a:t>
            </a:r>
            <a:r>
              <a:rPr lang="pt-BR" dirty="0"/>
              <a:t>&gt;.elasticbeanstalk.com. Você também pode resolver seu próprio nome de domínio para o nome de domínio fornecido usando o Amazon Route 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solidFill>
              <a:ea typeface="Amazon Ember Light" panose="020B0403020204020204" pitchFamily="34" charset="0"/>
              <a:cs typeface="Amazon Ember Light" panose="020B0403020204020204" pitchFamily="34" charset="0"/>
            </a:endParaRPr>
          </a:p>
          <a:p>
            <a:pPr rtl="0"/>
            <a:endParaRPr lang="en-US" dirty="0"/>
          </a:p>
        </p:txBody>
      </p:sp>
    </p:spTree>
    <p:extLst>
      <p:ext uri="{BB962C8B-B14F-4D97-AF65-F5344CB8AC3E}">
        <p14:creationId xmlns:p14="http://schemas.microsoft.com/office/powerpoint/2010/main" val="4247739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77331"/>
          </a:xfrm>
        </p:spPr>
        <p:txBody>
          <a:bodyPr rtlCol="0"/>
          <a:lstStyle/>
          <a:p>
            <a:pPr rtl="0"/>
            <a:r>
              <a:rPr lang="pt-BR" dirty="0">
                <a:latin typeface="Calibri" panose="020F0502020204030204" pitchFamily="34" charset="0"/>
              </a:rPr>
              <a:t>Você foi apresentado a pelo menos quatro serviços da AWS neste módulo. Uma </a:t>
            </a:r>
            <a:r>
              <a:rPr lang="pt-BR" b="0" dirty="0">
                <a:latin typeface="Calibri" panose="020F0502020204030204" pitchFamily="34" charset="0"/>
              </a:rPr>
              <a:t>pergunta frequente é </a:t>
            </a:r>
            <a:r>
              <a:rPr lang="pt-BR" dirty="0">
                <a:latin typeface="Calibri" panose="020F0502020204030204" pitchFamily="34" charset="0"/>
              </a:rPr>
              <a:t>sobre os </a:t>
            </a:r>
            <a:r>
              <a:rPr lang="pt-BR" b="0" dirty="0">
                <a:latin typeface="Calibri" panose="020F0502020204030204" pitchFamily="34" charset="0"/>
              </a:rPr>
              <a:t>vários serviços que </a:t>
            </a:r>
            <a:r>
              <a:rPr lang="pt-BR" dirty="0">
                <a:latin typeface="Calibri" panose="020F0502020204030204" pitchFamily="34" charset="0"/>
              </a:rPr>
              <a:t>fornecem </a:t>
            </a:r>
            <a:r>
              <a:rPr lang="pt-BR" b="0" dirty="0">
                <a:latin typeface="Calibri" panose="020F0502020204030204" pitchFamily="34" charset="0"/>
              </a:rPr>
              <a:t>recursos de gerenciamento de aplicações: onde está a linha entre eles</a:t>
            </a:r>
            <a:r>
              <a:rPr lang="pt-BR" dirty="0">
                <a:latin typeface="Calibri" panose="020F0502020204030204" pitchFamily="34" charset="0"/>
              </a:rPr>
              <a:t> ou qual serviço deve ser usado em que circunstâncias</a:t>
            </a:r>
            <a:r>
              <a:rPr lang="pt-BR" b="0" dirty="0">
                <a:latin typeface="Calibri" panose="020F0502020204030204" pitchFamily="34" charset="0"/>
              </a:rPr>
              <a:t>? Sua decisão deverá ter como base o nível relativo de conveniência e controle que você precisa.</a:t>
            </a:r>
          </a:p>
          <a:p>
            <a:pPr rtl="0"/>
            <a:endParaRPr lang="en-US" b="0" dirty="0">
              <a:latin typeface="Calibri" panose="020F0502020204030204" pitchFamily="34" charset="0"/>
            </a:endParaRPr>
          </a:p>
          <a:p>
            <a:pPr rtl="0"/>
            <a:r>
              <a:rPr lang="pt-BR" b="0" i="1" dirty="0">
                <a:latin typeface="Calibri" panose="020F0502020204030204" pitchFamily="34" charset="0"/>
              </a:rPr>
              <a:t>O</a:t>
            </a:r>
            <a:r>
              <a:rPr lang="pt-BR" b="0" dirty="0">
                <a:latin typeface="Calibri" panose="020F0502020204030204" pitchFamily="34" charset="0"/>
              </a:rPr>
              <a:t> Elastic Beanstalk </a:t>
            </a:r>
            <a:r>
              <a:rPr lang="pt-BR" dirty="0">
                <a:latin typeface="Calibri" panose="020F0502020204030204" pitchFamily="34" charset="0"/>
              </a:rPr>
              <a:t>é um </a:t>
            </a:r>
            <a:r>
              <a:rPr lang="pt-BR" b="0" dirty="0">
                <a:latin typeface="Calibri" panose="020F0502020204030204" pitchFamily="34" charset="0"/>
              </a:rPr>
              <a:t>serviço de aplicação</a:t>
            </a:r>
            <a:r>
              <a:rPr lang="pt-BR" dirty="0">
                <a:latin typeface="Calibri" panose="020F0502020204030204" pitchFamily="34" charset="0"/>
              </a:rPr>
              <a:t>fácil de usar para a criação </a:t>
            </a:r>
            <a:r>
              <a:rPr lang="pt-BR" b="0" dirty="0">
                <a:latin typeface="Calibri" panose="020F0502020204030204" pitchFamily="34" charset="0"/>
              </a:rPr>
              <a:t>de aplicações Web </a:t>
            </a:r>
            <a:r>
              <a:rPr lang="pt-BR" dirty="0">
                <a:latin typeface="Calibri" panose="020F0502020204030204" pitchFamily="34" charset="0"/>
              </a:rPr>
              <a:t>que são executados em Java, PHP, Node.js, Python, Ruby</a:t>
            </a:r>
            <a:r>
              <a:rPr lang="pt-BR" b="0" dirty="0">
                <a:latin typeface="Calibri" panose="020F0502020204030204" pitchFamily="34" charset="0"/>
              </a:rPr>
              <a:t> ou Docker. Se você quiser fazer upload do código e </a:t>
            </a:r>
            <a:r>
              <a:rPr lang="pt-BR" dirty="0">
                <a:latin typeface="Calibri" panose="020F0502020204030204" pitchFamily="34" charset="0"/>
              </a:rPr>
              <a:t>não </a:t>
            </a:r>
            <a:r>
              <a:rPr lang="pt-BR" b="0" dirty="0">
                <a:latin typeface="Calibri" panose="020F0502020204030204" pitchFamily="34" charset="0"/>
              </a:rPr>
              <a:t>precisa personalizar o ambiente, o Elastic Beanstalk pode </a:t>
            </a:r>
            <a:r>
              <a:rPr lang="pt-BR" dirty="0">
                <a:latin typeface="Calibri" panose="020F0502020204030204" pitchFamily="34" charset="0"/>
              </a:rPr>
              <a:t>ser uma boa </a:t>
            </a:r>
            <a:r>
              <a:rPr lang="pt-BR" b="0" dirty="0">
                <a:latin typeface="Calibri" panose="020F0502020204030204" pitchFamily="34" charset="0"/>
              </a:rPr>
              <a:t>opção.</a:t>
            </a:r>
          </a:p>
          <a:p>
            <a:pPr rtl="0"/>
            <a:endParaRPr lang="en-US" b="0" baseline="0" dirty="0">
              <a:latin typeface="Calibri" panose="020F0502020204030204" pitchFamily="34" charset="0"/>
            </a:endParaRPr>
          </a:p>
          <a:p>
            <a:pPr rtl="0"/>
            <a:r>
              <a:rPr lang="pt-BR" b="0" i="1" dirty="0">
                <a:latin typeface="Calibri" panose="020F0502020204030204" pitchFamily="34" charset="0"/>
              </a:rPr>
              <a:t>O </a:t>
            </a:r>
            <a:r>
              <a:rPr lang="pt-BR" b="1" dirty="0">
                <a:latin typeface="Calibri" panose="020F0502020204030204" pitchFamily="34" charset="0"/>
              </a:rPr>
              <a:t> </a:t>
            </a:r>
            <a:r>
              <a:rPr lang="pt-BR" b="0" dirty="0">
                <a:latin typeface="Calibri" panose="020F0502020204030204" pitchFamily="34" charset="0"/>
              </a:rPr>
              <a:t>OpsWorks</a:t>
            </a:r>
            <a:r>
              <a:rPr lang="pt-BR" dirty="0">
                <a:latin typeface="Calibri" panose="020F0502020204030204" pitchFamily="34" charset="0"/>
              </a:rPr>
              <a:t> permite executar uma aplicação, definir a arquitetura e a especificação de cada componente</a:t>
            </a:r>
            <a:r>
              <a:rPr lang="pt-BR" b="0" dirty="0">
                <a:latin typeface="Calibri" panose="020F0502020204030204" pitchFamily="34" charset="0"/>
              </a:rPr>
              <a:t>,</a:t>
            </a:r>
            <a:r>
              <a:rPr lang="pt-BR" dirty="0">
                <a:latin typeface="Calibri" panose="020F0502020204030204" pitchFamily="34" charset="0"/>
              </a:rPr>
              <a:t> inclusive a instalação de pacotes e a configuração de software e de recursos, como o armazenamento.</a:t>
            </a:r>
            <a:r>
              <a:rPr lang="pt-BR" b="0" dirty="0">
                <a:latin typeface="Calibri" panose="020F0502020204030204" pitchFamily="34" charset="0"/>
              </a:rPr>
              <a:t>  Use modelos de tecnologias comuns (servidores de aplicações, bancos de dados, etc.) ou crie seu próprio modelo.</a:t>
            </a:r>
          </a:p>
          <a:p>
            <a:pPr rtl="0"/>
            <a:endParaRPr lang="en-US" dirty="0">
              <a:latin typeface="Calibri" panose="020F0502020204030204" pitchFamily="34" charset="0"/>
            </a:endParaRPr>
          </a:p>
          <a:p>
            <a:pPr rtl="0"/>
            <a:r>
              <a:rPr lang="pt-BR" b="0" dirty="0">
                <a:latin typeface="Calibri" panose="020F0502020204030204" pitchFamily="34" charset="0"/>
              </a:rPr>
              <a:t>Tanto o Elastic Beanstalk quanto o OpsWorks oferecem um nível de serviço mais alto </a:t>
            </a:r>
            <a:r>
              <a:rPr lang="pt-BR" dirty="0">
                <a:latin typeface="Calibri" panose="020F0502020204030204" pitchFamily="34" charset="0"/>
              </a:rPr>
              <a:t>do que a criação e manutenção de modelos do AWS CloudFormation para criar pilhas ou gerenciar instâncias do EC2 diretamente. No entanto, a escolha correta do serviço (ou combinações de serviços) para usar depende das suas necessidades. Essas ferramentas estão todas disponíveis para você. Como arquiteto, você deve decidir quais serviços serão os mais adequados para o seu caso de uso.</a:t>
            </a:r>
            <a:endParaRPr lang="en-US" b="0" baseline="0" dirty="0">
              <a:latin typeface="Calibri" panose="020F0502020204030204" pitchFamily="34" charset="0"/>
            </a:endParaRPr>
          </a:p>
        </p:txBody>
      </p:sp>
    </p:spTree>
    <p:extLst>
      <p:ext uri="{BB962C8B-B14F-4D97-AF65-F5344CB8AC3E}">
        <p14:creationId xmlns:p14="http://schemas.microsoft.com/office/powerpoint/2010/main" val="1578468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mn-lt"/>
              </a:rPr>
              <a:t>Algumas das principais lições desta seção do módulo são:</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rtl="0">
              <a:buFont typeface="Arial" panose="020B0604020202020204" pitchFamily="34" charset="0"/>
              <a:buChar char="•"/>
            </a:pPr>
            <a:endParaRPr lang="en-US" dirty="0">
              <a:latin typeface="+mn-lt"/>
            </a:endParaRPr>
          </a:p>
          <a:p>
            <a:pPr marL="171450" indent="-171450" rtl="0">
              <a:buFont typeface="Arial" panose="020B0604020202020204" pitchFamily="34" charset="0"/>
              <a:buChar char="•"/>
            </a:pPr>
            <a:r>
              <a:rPr lang="pt-BR" sz="1100">
                <a:solidFill>
                  <a:schemeClr val="accent5"/>
                </a:solidFill>
                <a:latin typeface="+mn-lt"/>
                <a:ea typeface="Amazon Ember" panose="020B0603020204020204" pitchFamily="34" charset="0"/>
                <a:cs typeface="Amazon Ember" panose="020B0603020204020204" pitchFamily="34" charset="0"/>
              </a:rPr>
              <a:t>O AWS Elastic Beanstalk </a:t>
            </a:r>
            <a:r>
              <a:rPr lang="pt-BR" sz="1100">
                <a:latin typeface="+mn-lt"/>
              </a:rPr>
              <a:t>cria e gerencia um ambiente de aplicação Web escalável e altamente disponível que permite que você se concentre no código da aplicação</a:t>
            </a:r>
          </a:p>
          <a:p>
            <a:pPr marL="171450" indent="-171450" rtl="0">
              <a:buFont typeface="Arial" panose="020B0604020202020204" pitchFamily="34" charset="0"/>
              <a:buChar char="•"/>
            </a:pPr>
            <a:r>
              <a:rPr lang="pt-BR" sz="1100">
                <a:latin typeface="+mn-lt"/>
              </a:rPr>
              <a:t>Você pode criar o código da aplicação do Elastic Beanstalk em </a:t>
            </a:r>
            <a:r>
              <a:rPr lang="pt-BR" sz="1100">
                <a:solidFill>
                  <a:schemeClr val="accent5"/>
                </a:solidFill>
                <a:latin typeface="+mn-lt"/>
                <a:ea typeface="Amazon Ember" panose="020B0603020204020204" pitchFamily="34" charset="0"/>
                <a:cs typeface="Amazon Ember" panose="020B0603020204020204" pitchFamily="34" charset="0"/>
              </a:rPr>
              <a:t>Java</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.NET</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PHP</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Node.js</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Python</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Ruby</a:t>
            </a:r>
            <a:r>
              <a:rPr lang="pt-BR" sz="1100">
                <a:latin typeface="+mn-lt"/>
                <a:ea typeface="Amazon Ember" panose="020B0603020204020204" pitchFamily="34" charset="0"/>
                <a:cs typeface="Amazon Ember" panose="020B0603020204020204" pitchFamily="34" charset="0"/>
              </a:rPr>
              <a:t>,</a:t>
            </a:r>
            <a:r>
              <a:rPr lang="pt-BR" sz="1100">
                <a:solidFill>
                  <a:schemeClr val="accent5"/>
                </a:solidFill>
                <a:latin typeface="+mn-lt"/>
                <a:ea typeface="Amazon Ember" panose="020B0603020204020204" pitchFamily="34" charset="0"/>
                <a:cs typeface="Amazon Ember" panose="020B0603020204020204" pitchFamily="34" charset="0"/>
              </a:rPr>
              <a:t> Go</a:t>
            </a:r>
            <a:r>
              <a:rPr lang="pt-BR" sz="1100">
                <a:latin typeface="+mn-lt"/>
                <a:ea typeface="Amazon Ember" panose="020B0603020204020204" pitchFamily="34" charset="0"/>
                <a:cs typeface="Amazon Ember" panose="020B0603020204020204" pitchFamily="34" charset="0"/>
              </a:rPr>
              <a:t> ou</a:t>
            </a:r>
            <a:r>
              <a:rPr lang="pt-BR" sz="1100">
                <a:solidFill>
                  <a:schemeClr val="accent5"/>
                </a:solidFill>
                <a:latin typeface="+mn-lt"/>
                <a:ea typeface="Amazon Ember" panose="020B0603020204020204" pitchFamily="34" charset="0"/>
                <a:cs typeface="Amazon Ember" panose="020B0603020204020204" pitchFamily="34" charset="0"/>
              </a:rPr>
              <a:t> Docker</a:t>
            </a:r>
            <a:endParaRPr lang="en-US" sz="1100" dirty="0">
              <a:latin typeface="+mn-lt"/>
            </a:endParaRPr>
          </a:p>
          <a:p>
            <a:pPr marL="171450" indent="-171450" rtl="0">
              <a:buFont typeface="Arial" panose="020B0604020202020204" pitchFamily="34" charset="0"/>
              <a:buChar char="•"/>
            </a:pPr>
            <a:r>
              <a:rPr lang="pt-BR" sz="1100">
                <a:latin typeface="+mn-lt"/>
              </a:rPr>
              <a:t>Os recursos da AWS criados pelo Elastic Beanstalk são </a:t>
            </a:r>
            <a:r>
              <a:rPr lang="pt-BR" sz="1100">
                <a:solidFill>
                  <a:schemeClr val="accent5"/>
                </a:solidFill>
                <a:latin typeface="+mn-lt"/>
                <a:ea typeface="Amazon Ember" panose="020B0603020204020204" pitchFamily="34" charset="0"/>
                <a:cs typeface="Amazon Ember" panose="020B0603020204020204" pitchFamily="34" charset="0"/>
              </a:rPr>
              <a:t>totalmente transparentes.</a:t>
            </a:r>
            <a:r>
              <a:rPr lang="pt-BR" sz="1100">
                <a:latin typeface="+mn-lt"/>
                <a:ea typeface="Amazon Ember" panose="020B0603020204020204" pitchFamily="34" charset="0"/>
                <a:cs typeface="Amazon Ember" panose="020B0603020204020204" pitchFamily="34" charset="0"/>
              </a:rPr>
              <a:t> Eles são </a:t>
            </a:r>
            <a:r>
              <a:rPr lang="pt-BR" sz="1100">
                <a:latin typeface="+mn-lt"/>
              </a:rPr>
              <a:t>visíveis nas exibições de páginas de serviço do Console de Gerenciamento da AWS</a:t>
            </a:r>
          </a:p>
          <a:p>
            <a:pPr marL="171450" indent="-171450" rtl="0">
              <a:buFont typeface="Arial" panose="020B0604020202020204" pitchFamily="34" charset="0"/>
              <a:buChar char="•"/>
            </a:pPr>
            <a:r>
              <a:rPr lang="pt-BR" sz="1100">
                <a:solidFill>
                  <a:schemeClr val="accent5"/>
                </a:solidFill>
                <a:latin typeface="+mn-lt"/>
                <a:ea typeface="Amazon Ember" panose="020B0603020204020204" pitchFamily="34" charset="0"/>
                <a:cs typeface="Amazon Ember" panose="020B0603020204020204" pitchFamily="34" charset="0"/>
              </a:rPr>
              <a:t>Sem cobrança extra</a:t>
            </a:r>
            <a:r>
              <a:rPr lang="pt-BR" sz="1100">
                <a:latin typeface="+mn-lt"/>
              </a:rPr>
              <a:t> para o Elastic Beanstalk. Pague apenas pelos recursos subjacentes usados</a:t>
            </a:r>
          </a:p>
        </p:txBody>
      </p:sp>
    </p:spTree>
    <p:extLst>
      <p:ext uri="{BB962C8B-B14F-4D97-AF65-F5344CB8AC3E}">
        <p14:creationId xmlns:p14="http://schemas.microsoft.com/office/powerpoint/2010/main" val="3077572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Agora você concluirá o </a:t>
            </a:r>
            <a:r>
              <a:rPr lang="pt-BR" sz="1100" i="0"/>
              <a:t>Módulo 10: Laboratório de desafio: Automatizar a implantação da infraestrutura.</a:t>
            </a:r>
          </a:p>
        </p:txBody>
      </p:sp>
    </p:spTree>
    <p:extLst>
      <p:ext uri="{BB962C8B-B14F-4D97-AF65-F5344CB8AC3E}">
        <p14:creationId xmlns:p14="http://schemas.microsoft.com/office/powerpoint/2010/main" val="335489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Por muito tempo, a cafeteria vem criando seus recursos da AWS e configurando suas aplicações manualmente. Essa abordagem funcionou bem como uma forma para a cafeteria desenvolver rapidamente uma presença na Web e criar uma infraestrutura que sustentasse as necessidades dos funcionários e clientes. No entanto, eles acham um desafio replicar as implantações em novas regiões da AWS para que possam oferecer suporte às novas lojas da cafeteria em diferentes países.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 cafeteria também gostaria de ter ambientes de desenvolvimento e produção separados que tivessem configurações correspondentes de forma confiável. Eles perceberam que precisam começar a automatizar para apoiar o crescimento contínuo.</a:t>
            </a:r>
          </a:p>
        </p:txBody>
      </p:sp>
    </p:spTree>
    <p:extLst>
      <p:ext uri="{BB962C8B-B14F-4D97-AF65-F5344CB8AC3E}">
        <p14:creationId xmlns:p14="http://schemas.microsoft.com/office/powerpoint/2010/main" val="2928250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Neste laboratório de desafio, você realizará as seguintes tarefas:</a:t>
            </a:r>
          </a:p>
          <a:p>
            <a:pPr rtl="0"/>
            <a:endParaRPr lang="en-US" sz="1100" dirty="0"/>
          </a:p>
          <a:p>
            <a:pPr marL="228600" indent="-228600" rtl="0">
              <a:buFont typeface="+mj-lt"/>
              <a:buAutoNum type="arabicPeriod"/>
            </a:pPr>
            <a:r>
              <a:rPr lang="pt-BR"/>
              <a:t>Criar do zero um modelo do AWS CloudFormation</a:t>
            </a:r>
          </a:p>
          <a:p>
            <a:pPr marL="228600" indent="-228600" rtl="0">
              <a:buFont typeface="+mj-lt"/>
              <a:buAutoNum type="arabicPeriod"/>
            </a:pPr>
            <a:r>
              <a:rPr lang="pt-BR"/>
              <a:t>Configurar o bucket como um site e atualizar a pilha</a:t>
            </a:r>
          </a:p>
          <a:p>
            <a:pPr marL="228600" indent="-228600" rtl="0">
              <a:buFont typeface="+mj-lt"/>
              <a:buAutoNum type="arabicPeriod"/>
            </a:pPr>
            <a:r>
              <a:rPr lang="pt-BR"/>
              <a:t>Clonar um repositório CodeCommit que contenha modelos do AWS CloudFormation</a:t>
            </a:r>
          </a:p>
          <a:p>
            <a:pPr marL="228600" indent="-228600" rtl="0">
              <a:buFont typeface="+mj-lt"/>
              <a:buAutoNum type="arabicPeriod"/>
            </a:pPr>
            <a:r>
              <a:rPr lang="pt-BR"/>
              <a:t>Criar uma nova camada de rede com o AWS CloudFormation, CodeCommit e CodePipeline</a:t>
            </a:r>
            <a:endParaRPr lang="en-US" dirty="0"/>
          </a:p>
          <a:p>
            <a:pPr marL="228600" indent="-228600" rtl="0">
              <a:buFont typeface="+mj-lt"/>
              <a:buAutoNum type="arabicPeriod"/>
            </a:pPr>
            <a:r>
              <a:rPr lang="pt-BR"/>
              <a:t>Atualizar a pilha de rede </a:t>
            </a:r>
          </a:p>
          <a:p>
            <a:pPr marL="228600" indent="-228600" rtl="0">
              <a:buFont typeface="+mj-lt"/>
              <a:buAutoNum type="arabicPeriod"/>
            </a:pPr>
            <a:r>
              <a:rPr lang="pt-BR"/>
              <a:t>Definir um recurso de instância do EC2 e criar a pilha de aplicações </a:t>
            </a:r>
          </a:p>
          <a:p>
            <a:pPr marL="228600" indent="-228600" rtl="0">
              <a:buFont typeface="+mj-lt"/>
              <a:buAutoNum type="arabicPeriod"/>
            </a:pPr>
            <a:r>
              <a:rPr lang="pt-BR"/>
              <a:t>Duplicar a rede e o site da cafeteria em outra região da AWS</a:t>
            </a:r>
            <a:endParaRPr lang="en-US" sz="1100" dirty="0"/>
          </a:p>
          <a:p>
            <a:pPr marL="171450" indent="-171450" rtl="0">
              <a:buFont typeface="Arial" panose="020B0604020202020204" pitchFamily="34" charset="0"/>
              <a:buChar char="•"/>
            </a:pPr>
            <a:endParaRPr lang="en-US" sz="1100" dirty="0"/>
          </a:p>
        </p:txBody>
      </p:sp>
    </p:spTree>
    <p:extLst>
      <p:ext uri="{BB962C8B-B14F-4D97-AF65-F5344CB8AC3E}">
        <p14:creationId xmlns:p14="http://schemas.microsoft.com/office/powerpoint/2010/main" val="4102678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b="0"/>
              <a:t>Este diagrama mostra a arquitetura concluída que você construirá no laboratório de desafios.</a:t>
            </a:r>
          </a:p>
        </p:txBody>
      </p:sp>
    </p:spTree>
    <p:extLst>
      <p:ext uri="{BB962C8B-B14F-4D97-AF65-F5344CB8AC3E}">
        <p14:creationId xmlns:p14="http://schemas.microsoft.com/office/powerpoint/2010/main" val="388900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começar o laboratório de desafio.</a:t>
            </a:r>
          </a:p>
          <a:p>
            <a:pPr rtl="0"/>
            <a:endParaRPr lang="en-US" dirty="0"/>
          </a:p>
        </p:txBody>
      </p:sp>
    </p:spTree>
    <p:extLst>
      <p:ext uri="{BB962C8B-B14F-4D97-AF65-F5344CB8AC3E}">
        <p14:creationId xmlns:p14="http://schemas.microsoft.com/office/powerpoint/2010/main" val="2255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Até aqui, a cafeteria criou seus recursos da AWS e configurou as aplicações manualmente, usando principalmente o Console de Gerenciamento da AWS. Essa abordagem funcionou bem como uma forma para a cafeteria desenvolver rapidamente uma presença na Web e criar uma infraestrutura que sustentasse as necessidades dos funcionários e clientes. No entanto, eles acham um desafio replicar as implantações em novas regiões da AWS para que possam oferecer suporte às novas lojas da cafeteria em diferentes países.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Eles também gostariam de ter ambientes de desenvolvimento e produção separados que tenham configurações correspondentes confiáveis. Eles perceberam que precisam começar a automatizar para apoiar o crescimento contínuo. Sua organização tem várias arquiteturas diferentes e precisa de uma maneira consistente de implantar, gerenciar e atualizar essas arquiteturas de forma rápida e confiável.</a:t>
            </a:r>
            <a:r>
              <a:rPr lang="en-US" dirty="0"/>
              <a:t/>
            </a:r>
            <a:br>
              <a:rPr lang="en-US" dirty="0"/>
            </a:br>
            <a:r>
              <a:rPr lang="en-US" dirty="0"/>
              <a:t/>
            </a:r>
            <a:br>
              <a:rPr lang="en-US" dirty="0"/>
            </a:br>
            <a:r>
              <a:rPr lang="pt-BR" dirty="0"/>
              <a:t>Neste módulo, você aprenderá sobre os serviços da AWS que fornecem automação, incluindo o AWS CloudFormation. Usando o AWS CloudFormation, você poderá ajudar a cafeteria a cumprir esses novos requisitos de negócios.</a:t>
            </a:r>
            <a:r>
              <a:rPr lang="en-US" dirty="0"/>
              <a:t/>
            </a:r>
            <a:br>
              <a:rPr lang="en-US" dirty="0"/>
            </a:br>
            <a:r>
              <a:rPr lang="en-US" dirty="0"/>
              <a:t/>
            </a:r>
            <a:br>
              <a:rPr lang="en-US" dirty="0"/>
            </a:br>
            <a:endParaRPr lang="en-US" dirty="0">
              <a:latin typeface="Calibri" panose="020F0502020204030204" pitchFamily="34" charset="0"/>
            </a:endParaRPr>
          </a:p>
        </p:txBody>
      </p:sp>
    </p:spTree>
    <p:extLst>
      <p:ext uri="{BB962C8B-B14F-4D97-AF65-F5344CB8AC3E}">
        <p14:creationId xmlns:p14="http://schemas.microsoft.com/office/powerpoint/2010/main" val="1147407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O instrutor pode promover uma conversa sobre as principais lições da atividade depois de você concluí-la. </a:t>
            </a:r>
          </a:p>
        </p:txBody>
      </p:sp>
    </p:spTree>
    <p:extLst>
      <p:ext uri="{BB962C8B-B14F-4D97-AF65-F5344CB8AC3E}">
        <p14:creationId xmlns:p14="http://schemas.microsoft.com/office/powerpoint/2010/main" val="2631253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Em resumo, neste módulo você aprendeu a:</a:t>
            </a:r>
          </a:p>
          <a:p>
            <a:pPr rtl="0"/>
            <a:endParaRPr lang="en-US" sz="1100" dirty="0"/>
          </a:p>
          <a:p>
            <a:pPr marL="171450" indent="-171450" rtl="0">
              <a:buFont typeface="Arial" panose="020B0604020202020204" pitchFamily="34" charset="0"/>
              <a:buChar char="•"/>
            </a:pPr>
            <a:r>
              <a:rPr lang="pt-BR" sz="1100"/>
              <a:t>Reconhecer quando usar a automatização e os motivos</a:t>
            </a:r>
          </a:p>
          <a:p>
            <a:pPr marL="171450" indent="-171450" rtl="0">
              <a:buFont typeface="Arial" panose="020B0604020202020204" pitchFamily="34" charset="0"/>
              <a:buChar char="•"/>
            </a:pPr>
            <a:r>
              <a:rPr lang="pt-BR" sz="1100"/>
              <a:t>Identificar como modelar, criar e gerenciar uma coleção de recursos da AWS usando o AWS CloudFormation</a:t>
            </a:r>
          </a:p>
          <a:p>
            <a:pPr marL="171450" indent="-171450" rtl="0">
              <a:buFont typeface="Arial" panose="020B0604020202020204" pitchFamily="34" charset="0"/>
              <a:buChar char="•"/>
            </a:pPr>
            <a:r>
              <a:rPr lang="pt-BR" sz="1100"/>
              <a:t>Usar os modelos Quick Start do AWS CloudFormation para configurar uma arquitetura</a:t>
            </a:r>
          </a:p>
          <a:p>
            <a:pPr marL="171450" indent="-171450" rtl="0">
              <a:buFont typeface="Arial" panose="020B0604020202020204" pitchFamily="34" charset="0"/>
              <a:buChar char="•"/>
            </a:pPr>
            <a:r>
              <a:rPr lang="pt-BR" sz="1100"/>
              <a:t>Indicar como usar o AWS System Manager e o AWS OpsWorks para automação da infraestrutura e da implantação</a:t>
            </a:r>
          </a:p>
          <a:p>
            <a:pPr marL="171450" indent="-171450" rtl="0">
              <a:buFont typeface="Arial" panose="020B0604020202020204" pitchFamily="34" charset="0"/>
              <a:buChar char="•"/>
            </a:pPr>
            <a:r>
              <a:rPr lang="pt-BR" sz="1100"/>
              <a:t>Indicar como usar o AWS Elastic Beanstalk para implantar aplicações simples</a:t>
            </a:r>
          </a:p>
          <a:p>
            <a:pPr marL="171450" lvl="0" indent="-171450" rtl="0">
              <a:buFont typeface="Arial" panose="020B0604020202020204" pitchFamily="34" charset="0"/>
              <a:buChar char="•"/>
            </a:pPr>
            <a:endParaRPr lang="en-US" sz="1100" dirty="0"/>
          </a:p>
          <a:p>
            <a:pPr marL="171450" lvl="0" indent="-171450" rtl="0">
              <a:buFont typeface="Arial" panose="020B0604020202020204" pitchFamily="34" charset="0"/>
              <a:buChar char="•"/>
            </a:pP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rtl="0">
              <a:defRPr/>
            </a:pPr>
            <a:r>
              <a:rPr lang="pt-BR" b="1"/>
              <a:t>A resposta correta é C: Condições</a:t>
            </a:r>
            <a:r>
              <a:rPr lang="pt-BR" b="0"/>
              <a:t>. A seção opcional </a:t>
            </a:r>
            <a:r>
              <a:rPr lang="pt-BR" b="1"/>
              <a:t>Condições </a:t>
            </a:r>
            <a:r>
              <a:rPr lang="pt-BR" b="0"/>
              <a:t>contém instruções que definem as circunstâncias sob as quais as entidades são criadas ou configuradas. </a:t>
            </a:r>
            <a:r>
              <a:rPr lang="pt-BR" b="1"/>
              <a:t>A seção</a:t>
            </a:r>
            <a:r>
              <a:rPr lang="pt-BR" b="0"/>
              <a:t> Recursos não é uma seção opcional de um modelo do AWS CloudFormation. A seção </a:t>
            </a:r>
            <a:r>
              <a:rPr lang="pt-BR" b="1"/>
              <a:t>Saídas</a:t>
            </a:r>
            <a:r>
              <a:rPr lang="pt-BR" b="0"/>
              <a:t> não pode afetar quantos recursos da AWS serão implantados pelo modelo quando a pilha for executada. A seção </a:t>
            </a:r>
            <a:r>
              <a:rPr lang="pt-BR" b="1"/>
              <a:t>Descrição</a:t>
            </a:r>
            <a:r>
              <a:rPr lang="pt-BR" b="0"/>
              <a:t> não afeta a configuração.</a:t>
            </a:r>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rtl="0">
              <a:buFont typeface="Arial" panose="020B0604020202020204" pitchFamily="34" charset="0"/>
              <a:buChar char="•"/>
            </a:pPr>
            <a:r>
              <a:rPr lang="pt-BR">
                <a:hlinkClick r:id="rId3"/>
              </a:rPr>
              <a:t>Visão geral das opções de implantação na AWS</a:t>
            </a:r>
            <a:endParaRPr lang="en-US" dirty="0"/>
          </a:p>
          <a:p>
            <a:pPr marL="171450" indent="-171450" rtl="0">
              <a:buFont typeface="Arial" panose="020B0604020202020204" pitchFamily="34" charset="0"/>
              <a:buChar char="•"/>
            </a:pPr>
            <a:r>
              <a:rPr lang="pt-BR">
                <a:hlinkClick r:id="rId4"/>
              </a:rPr>
              <a:t>Trabalhar com modelos do AWS CloudFormation</a:t>
            </a:r>
            <a:endParaRPr lang="en-US" dirty="0"/>
          </a:p>
          <a:p>
            <a:pPr marL="171450" indent="-171450" rtl="0">
              <a:buFont typeface="Arial" panose="020B0604020202020204" pitchFamily="34" charset="0"/>
              <a:buChar char="•"/>
            </a:pPr>
            <a:r>
              <a:rPr lang="pt-BR">
                <a:hlinkClick r:id="rId5"/>
              </a:rPr>
              <a:t>Modelos de exemplo do AWS CloudFormation</a:t>
            </a:r>
            <a:endParaRPr lang="en-US" dirty="0"/>
          </a:p>
          <a:p>
            <a:pPr marL="171450" indent="-171450" rtl="0">
              <a:buFont typeface="Arial" panose="020B0604020202020204" pitchFamily="34" charset="0"/>
              <a:buChar char="•"/>
            </a:pPr>
            <a:r>
              <a:rPr lang="pt-BR">
                <a:hlinkClick r:id="rId6"/>
              </a:rPr>
              <a:t>Perguntas frequentes sobre o AWS OpsWorks Stacks</a:t>
            </a:r>
            <a:endParaRPr lang="en-US" dirty="0"/>
          </a:p>
          <a:p>
            <a:pPr marL="171450" indent="-171450" rtl="0">
              <a:buFont typeface="Arial" panose="020B0604020202020204" pitchFamily="34" charset="0"/>
              <a:buChar char="•"/>
            </a:pPr>
            <a:r>
              <a:rPr lang="pt-BR">
                <a:hlinkClick r:id="rId7"/>
              </a:rPr>
              <a:t>Recursos do AWS Systems Manager</a:t>
            </a:r>
            <a:endParaRPr lang="en-US" dirty="0"/>
          </a:p>
          <a:p>
            <a:pPr marL="171450" indent="-171450" rtl="0">
              <a:buFont typeface="Arial" panose="020B0604020202020204" pitchFamily="34" charset="0"/>
              <a:buChar char="•"/>
            </a:pPr>
            <a:r>
              <a:rPr lang="pt-BR">
                <a:hlinkClick r:id="rId8"/>
              </a:rPr>
              <a:t>Perguntas frequentes sobre o AWS Elastic Beanstalk</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p:txBody>
      </p:sp>
    </p:spTree>
    <p:extLst>
      <p:ext uri="{BB962C8B-B14F-4D97-AF65-F5344CB8AC3E}">
        <p14:creationId xmlns:p14="http://schemas.microsoft.com/office/powerpoint/2010/main" val="4243823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t>Apresentação da Seção 2: Motivos para automatizar.</a:t>
            </a:r>
          </a:p>
        </p:txBody>
      </p:sp>
    </p:spTree>
    <p:extLst>
      <p:ext uri="{BB962C8B-B14F-4D97-AF65-F5344CB8AC3E}">
        <p14:creationId xmlns:p14="http://schemas.microsoft.com/office/powerpoint/2010/main" val="9737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74824"/>
          </a:xfrm>
        </p:spPr>
        <p:txBody>
          <a:bodyPr rtlCol="0"/>
          <a:lstStyle/>
          <a:p>
            <a:pPr rtl="0"/>
            <a:r>
              <a:rPr lang="pt-BR" dirty="0">
                <a:latin typeface="Calibri" panose="020F0502020204030204" pitchFamily="34" charset="0"/>
              </a:rPr>
              <a:t>Para criar um ambiente de computação em grande escala é preciso muito tempo e energia. </a:t>
            </a:r>
          </a:p>
          <a:p>
            <a:pPr rtl="0"/>
            <a:endParaRPr lang="en-US" dirty="0">
              <a:latin typeface="Calibri" panose="020F0502020204030204" pitchFamily="34" charset="0"/>
            </a:endParaRPr>
          </a:p>
          <a:p>
            <a:pPr rtl="0"/>
            <a:r>
              <a:rPr lang="pt-BR" dirty="0">
                <a:latin typeface="Calibri" panose="020F0502020204030204" pitchFamily="34" charset="0"/>
              </a:rPr>
              <a:t>Muitas organizações começarão a usar a AWS criando manualmente um bucket do Amazon Simple Storage Service (Amazon S3) ou iniciando uma instância do Amazon Elastic Compute Cloud (Amazon EC2) e executando um servidor Web nela. Ao longo do tempo, eles adicionam manualmente mais recursos, pois descobrem que a expansão do uso da AWS pode atender às necessidades de outros negócios. Porém, o gerenciamento e a manutenção manual desses recursos pode rapidamente se tornar um desafio. </a:t>
            </a:r>
          </a:p>
          <a:p>
            <a:pPr rtl="0"/>
            <a:endParaRPr lang="en-US" baseline="0" dirty="0">
              <a:latin typeface="Calibri" panose="020F0502020204030204" pitchFamily="34" charset="0"/>
            </a:endParaRPr>
          </a:p>
          <a:p>
            <a:pPr rtl="0"/>
            <a:r>
              <a:rPr lang="pt-BR" dirty="0">
                <a:latin typeface="Calibri" panose="020F0502020204030204" pitchFamily="34" charset="0"/>
              </a:rPr>
              <a:t>Algumas perguntas a serem feitas:</a:t>
            </a:r>
            <a:endParaRPr lang="en-US" baseline="0" dirty="0">
              <a:latin typeface="Calibri" panose="020F0502020204030204" pitchFamily="34" charset="0"/>
            </a:endParaRPr>
          </a:p>
          <a:p>
            <a:pPr marL="171450" indent="-171450" rtl="0">
              <a:buFont typeface="Arial" panose="020B0604020202020204" pitchFamily="34" charset="0"/>
              <a:buChar char="•"/>
            </a:pPr>
            <a:r>
              <a:rPr lang="pt-BR" dirty="0">
                <a:latin typeface="Calibri" panose="020F0502020204030204" pitchFamily="34" charset="0"/>
              </a:rPr>
              <a:t>Onde você prefere concentrar seus esforços: no design ou na implementação? Quais são os riscos das implementações manuais? </a:t>
            </a:r>
          </a:p>
          <a:p>
            <a:pPr marL="171450" indent="-171450" rtl="0">
              <a:buFont typeface="Arial" panose="020B0604020202020204" pitchFamily="34" charset="0"/>
              <a:buChar char="•"/>
            </a:pPr>
            <a:r>
              <a:rPr lang="pt-BR" dirty="0">
                <a:latin typeface="Calibri" panose="020F0502020204030204" pitchFamily="34" charset="0"/>
              </a:rPr>
              <a:t>Qual seria a melhor forma de atualizar os servidores de produção? Como você fará as implantações em várias regiões geográficas? Quando algo inevitavelmente der errado, como você reverterá para a última versão íntegra conhecida?</a:t>
            </a:r>
          </a:p>
          <a:p>
            <a:pPr marL="171450" indent="-171450" rtl="0">
              <a:buFont typeface="Arial" panose="020B0604020202020204" pitchFamily="34" charset="0"/>
              <a:buChar char="•"/>
            </a:pPr>
            <a:r>
              <a:rPr lang="pt-BR" dirty="0">
                <a:latin typeface="Calibri" panose="020F0502020204030204" pitchFamily="34" charset="0"/>
              </a:rPr>
              <a:t>Como você fará a depuração das implantações? Você pode corrigir os bugs na aplicação antes de fazer a implantação no cliente? Como você descobrirá o que está errado, e como corrigirá o erro para que ele </a:t>
            </a:r>
            <a:r>
              <a:rPr lang="pt-BR" i="1" dirty="0">
                <a:latin typeface="Calibri" panose="020F0502020204030204" pitchFamily="34" charset="0"/>
              </a:rPr>
              <a:t>permaneça</a:t>
            </a:r>
            <a:r>
              <a:rPr lang="pt-BR" dirty="0">
                <a:latin typeface="Calibri" panose="020F0502020204030204" pitchFamily="34" charset="0"/>
              </a:rPr>
              <a:t> corrigido?</a:t>
            </a:r>
          </a:p>
          <a:p>
            <a:pPr marL="171450" indent="-171450" rtl="0">
              <a:buFont typeface="Arial" panose="020B0604020202020204" pitchFamily="34" charset="0"/>
              <a:buChar char="•"/>
            </a:pPr>
            <a:r>
              <a:rPr lang="pt-BR" dirty="0">
                <a:latin typeface="Calibri" panose="020F0502020204030204" pitchFamily="34" charset="0"/>
              </a:rPr>
              <a:t>Como você gerenciará as dependências dos vários sistemas e subsistemas em sua organização? </a:t>
            </a:r>
          </a:p>
          <a:p>
            <a:pPr marL="171450" indent="-171450" rtl="0">
              <a:buFont typeface="Arial" panose="020B0604020202020204" pitchFamily="34" charset="0"/>
              <a:buChar char="•"/>
            </a:pPr>
            <a:r>
              <a:rPr lang="pt-BR" dirty="0">
                <a:latin typeface="Calibri" panose="020F0502020204030204" pitchFamily="34" charset="0"/>
              </a:rPr>
              <a:t>Por fim, a execução de todas essas tarefas, por meio de configurações manuais, é realista?</a:t>
            </a:r>
          </a:p>
        </p:txBody>
      </p:sp>
    </p:spTree>
    <p:extLst>
      <p:ext uri="{BB962C8B-B14F-4D97-AF65-F5344CB8AC3E}">
        <p14:creationId xmlns:p14="http://schemas.microsoft.com/office/powerpoint/2010/main" val="139165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Calibri" panose="020F0502020204030204" pitchFamily="34" charset="0"/>
              </a:rPr>
              <a:t>A </a:t>
            </a:r>
            <a:r>
              <a:rPr lang="pt-BR" b="0" i="1">
                <a:latin typeface="Calibri" panose="020F0502020204030204" pitchFamily="34" charset="0"/>
              </a:rPr>
              <a:t>criação manual de recursos e a adição de novos recursos e funcionalidades ao seu ambiente </a:t>
            </a:r>
            <a:r>
              <a:rPr lang="pt-BR">
                <a:latin typeface="Calibri" panose="020F0502020204030204" pitchFamily="34" charset="0"/>
              </a:rPr>
              <a:t>não é dimensionada. Se você for responsável por uma grande aplicação corporativa, pode ser que sua equipe sozinha não consiga realizar todas as tarefas manualmente</a:t>
            </a:r>
          </a:p>
          <a:p>
            <a:pPr rtl="0"/>
            <a:endParaRPr lang="en-US" dirty="0">
              <a:latin typeface="Calibri" panose="020F0502020204030204" pitchFamily="34" charset="0"/>
            </a:endParaRPr>
          </a:p>
          <a:p>
            <a:pPr rtl="0"/>
            <a:r>
              <a:rPr lang="pt-BR">
                <a:latin typeface="Calibri" panose="020F0502020204030204" pitchFamily="34" charset="0"/>
              </a:rPr>
              <a:t>Além disso, a criação de arquiteturas e aplicações do zero não oferece </a:t>
            </a:r>
            <a:r>
              <a:rPr lang="pt-BR" b="0" i="1">
                <a:latin typeface="Calibri" panose="020F0502020204030204" pitchFamily="34" charset="0"/>
              </a:rPr>
              <a:t>controle de versão</a:t>
            </a:r>
            <a:r>
              <a:rPr lang="pt-BR">
                <a:latin typeface="Calibri" panose="020F0502020204030204" pitchFamily="34" charset="0"/>
              </a:rPr>
              <a:t> inerente. Em caso de emergência, pode ser útil reverter a pilha de produção para uma versão anterior, mas isso não é possível quando você cria o ambiente manualmente. </a:t>
            </a:r>
            <a:endParaRPr lang="en-US" dirty="0">
              <a:latin typeface="Calibri" panose="020F0502020204030204" pitchFamily="34" charset="0"/>
            </a:endParaRPr>
          </a:p>
          <a:p>
            <a:pPr rtl="0"/>
            <a:endParaRPr lang="en-US" dirty="0">
              <a:latin typeface="Calibri" panose="020F0502020204030204" pitchFamily="34" charset="0"/>
            </a:endParaRPr>
          </a:p>
          <a:p>
            <a:pPr rtl="0"/>
            <a:r>
              <a:rPr lang="pt-BR">
                <a:latin typeface="Calibri" panose="020F0502020204030204" pitchFamily="34" charset="0"/>
              </a:rPr>
              <a:t>Uma </a:t>
            </a:r>
            <a:r>
              <a:rPr lang="pt-BR" b="0" i="1">
                <a:latin typeface="Calibri" panose="020F0502020204030204" pitchFamily="34" charset="0"/>
              </a:rPr>
              <a:t>trilha de auditoria</a:t>
            </a:r>
            <a:r>
              <a:rPr lang="pt-BR">
                <a:latin typeface="Calibri" panose="020F0502020204030204" pitchFamily="34" charset="0"/>
              </a:rPr>
              <a:t> é importante para muitas situações de conformidade e segurança. É perigoso permitir que qualquer pessoa na sua organização controle e edite manualmente os ambientes. </a:t>
            </a:r>
          </a:p>
          <a:p>
            <a:pPr rtl="0"/>
            <a:endParaRPr lang="en-US" dirty="0">
              <a:latin typeface="Calibri" panose="020F0502020204030204" pitchFamily="34" charset="0"/>
            </a:endParaRPr>
          </a:p>
          <a:p>
            <a:pPr rtl="0"/>
            <a:r>
              <a:rPr lang="pt-BR">
                <a:latin typeface="Calibri" panose="020F0502020204030204" pitchFamily="34" charset="0"/>
              </a:rPr>
              <a:t>Por fim, a </a:t>
            </a:r>
            <a:r>
              <a:rPr lang="pt-BR" b="0" i="1">
                <a:latin typeface="Calibri" panose="020F0502020204030204" pitchFamily="34" charset="0"/>
              </a:rPr>
              <a:t>consistência</a:t>
            </a:r>
            <a:r>
              <a:rPr lang="pt-BR">
                <a:latin typeface="Calibri" panose="020F0502020204030204" pitchFamily="34" charset="0"/>
              </a:rPr>
              <a:t> é fundamental quando você quer minimizar os riscos. A automação permite que você mantenha a consistência.</a:t>
            </a:r>
          </a:p>
          <a:p>
            <a:pPr rtl="0"/>
            <a:endParaRPr lang="en-US" dirty="0"/>
          </a:p>
        </p:txBody>
      </p:sp>
    </p:spTree>
    <p:extLst>
      <p:ext uri="{BB962C8B-B14F-4D97-AF65-F5344CB8AC3E}">
        <p14:creationId xmlns:p14="http://schemas.microsoft.com/office/powerpoint/2010/main" val="9289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33553"/>
          </a:xfrm>
        </p:spPr>
        <p:txBody>
          <a:bodyPr rtlCol="0"/>
          <a:lstStyle/>
          <a:p>
            <a:pPr rtl="0"/>
            <a:r>
              <a:rPr lang="pt-BR" sz="1100" kern="1200" dirty="0">
                <a:solidFill>
                  <a:schemeClr val="tx1"/>
                </a:solidFill>
                <a:effectLst/>
                <a:latin typeface="+mn-lt"/>
                <a:ea typeface="+mn-ea"/>
                <a:cs typeface="+mn-cs"/>
              </a:rPr>
              <a:t>Considere também a eficiência da conformidade das abordagens manuais com os princípios de design do </a:t>
            </a:r>
            <a:r>
              <a:rPr lang="pt-BR" dirty="0"/>
              <a:t>AWS Well-Architected Framework</a:t>
            </a:r>
            <a:r>
              <a:rPr lang="pt-BR" sz="1100" kern="1200" dirty="0">
                <a:solidFill>
                  <a:schemeClr val="tx1"/>
                </a:solidFill>
                <a:effectLst/>
                <a:latin typeface="+mn-lt"/>
                <a:ea typeface="+mn-ea"/>
                <a:cs typeface="+mn-cs"/>
              </a:rPr>
              <a:t>. Um dos seis princípios de design da </a:t>
            </a:r>
            <a:r>
              <a:rPr lang="pt-BR" dirty="0">
                <a:hlinkClick r:id="rId3"/>
              </a:rPr>
              <a:t>excelência operacional</a:t>
            </a:r>
            <a:r>
              <a:rPr lang="pt-BR" dirty="0"/>
              <a:t> </a:t>
            </a:r>
            <a:r>
              <a:rPr lang="pt-BR" sz="1100" kern="1200" dirty="0">
                <a:solidFill>
                  <a:schemeClr val="tx1"/>
                </a:solidFill>
                <a:effectLst/>
                <a:latin typeface="+mn-lt"/>
                <a:ea typeface="+mn-ea"/>
                <a:cs typeface="+mn-cs"/>
              </a:rPr>
              <a:t> </a:t>
            </a:r>
            <a:r>
              <a:rPr lang="pt-BR" sz="1100" b="0" i="1" kern="1200" dirty="0">
                <a:solidFill>
                  <a:schemeClr val="tx1"/>
                </a:solidFill>
                <a:effectLst/>
                <a:latin typeface="+mn-lt"/>
                <a:ea typeface="+mn-ea"/>
                <a:cs typeface="+mn-cs"/>
              </a:rPr>
              <a:t>é a realização de </a:t>
            </a:r>
            <a:r>
              <a:rPr lang="pt-BR" sz="1100" kern="1200" dirty="0">
                <a:solidFill>
                  <a:schemeClr val="tx1"/>
                </a:solidFill>
                <a:effectLst/>
                <a:latin typeface="+mn-lt"/>
                <a:ea typeface="+mn-ea"/>
                <a:cs typeface="+mn-cs"/>
              </a:rPr>
              <a:t>operações como código. Na nuvem, você pode aplicar a mesma disciplina de engenharia utilizada no código da aplicação a todo o ambiente. Você pode definir toda a carga de trabalho (aplicações, infraestrutura etc.) como código e atualizá-la com código. Você pode criar scripts para os procedimentos operacionais e automatizar sua execução, acionando-os em resposta a eventos. Ao executar operações como código, você limita o erro humano e permite respostas consistentes a eventos.</a:t>
            </a:r>
          </a:p>
          <a:p>
            <a:pPr rtl="0"/>
            <a:endParaRPr lang="en-US" sz="1100" kern="1200" dirty="0">
              <a:solidFill>
                <a:schemeClr val="tx1"/>
              </a:solidFill>
              <a:effectLst/>
              <a:latin typeface="+mn-lt"/>
              <a:ea typeface="+mn-ea"/>
              <a:cs typeface="+mn-cs"/>
            </a:endParaRPr>
          </a:p>
          <a:p>
            <a:pPr rtl="0"/>
            <a:r>
              <a:rPr lang="pt-BR" sz="1100" kern="1200" dirty="0">
                <a:solidFill>
                  <a:schemeClr val="tx1"/>
                </a:solidFill>
                <a:effectLst/>
                <a:latin typeface="+mn-lt"/>
                <a:ea typeface="+mn-ea"/>
                <a:cs typeface="+mn-cs"/>
              </a:rPr>
              <a:t>Outro princípio de design de excelência operacional é fazer </a:t>
            </a:r>
            <a:r>
              <a:rPr lang="pt-BR" sz="1100" b="0" i="1" kern="1200" dirty="0">
                <a:solidFill>
                  <a:schemeClr val="tx1"/>
                </a:solidFill>
                <a:effectLst/>
                <a:latin typeface="+mn-lt"/>
                <a:ea typeface="+mn-ea"/>
                <a:cs typeface="+mn-cs"/>
              </a:rPr>
              <a:t>mudanças frequentes, pequenas e reversíveis</a:t>
            </a:r>
            <a:r>
              <a:rPr lang="pt-BR" dirty="0"/>
              <a:t>. Ou seja, </a:t>
            </a:r>
            <a:r>
              <a:rPr lang="pt-BR" sz="1100" kern="1200" dirty="0">
                <a:solidFill>
                  <a:schemeClr val="tx1"/>
                </a:solidFill>
                <a:effectLst/>
                <a:latin typeface="+mn-lt"/>
                <a:ea typeface="+mn-ea"/>
                <a:cs typeface="+mn-cs"/>
              </a:rPr>
              <a:t>criar cargas de trabalho para habilitar atualizações regulares de componentes para que você possa aumentar o fluxo de mudanças benéficas na sua carga de trabalho. Faça alterações em pequenos incrementos que possam ser revertidos se não o ajudarem a identificar e resolver problemas que foram introduzidos no seu ambiente. Quando possível, tente não afetar os clientes quando fizer essas alterações.</a:t>
            </a:r>
          </a:p>
          <a:p>
            <a:pPr rtl="0"/>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mn-lt"/>
                <a:ea typeface="+mn-ea"/>
                <a:cs typeface="+mn-cs"/>
              </a:rPr>
              <a:t>Por fim, um dos princípios do </a:t>
            </a:r>
            <a:r>
              <a:rPr lang="pt-BR" dirty="0">
                <a:hlinkClick r:id="rId4"/>
              </a:rPr>
              <a:t>pilar Confiabilidade</a:t>
            </a:r>
            <a:r>
              <a:rPr lang="pt-BR" dirty="0"/>
              <a:t> </a:t>
            </a:r>
            <a:r>
              <a:rPr lang="pt-BR" sz="1100" kern="1200" dirty="0">
                <a:solidFill>
                  <a:schemeClr val="tx1"/>
                </a:solidFill>
                <a:effectLst/>
                <a:latin typeface="+mn-lt"/>
                <a:ea typeface="+mn-ea"/>
                <a:cs typeface="+mn-cs"/>
              </a:rPr>
              <a:t> do Well-Architected </a:t>
            </a:r>
            <a:r>
              <a:rPr lang="pt-BR" sz="1100" b="0" i="1" kern="1200" dirty="0">
                <a:solidFill>
                  <a:schemeClr val="tx1"/>
                </a:solidFill>
                <a:effectLst/>
                <a:latin typeface="+mn-lt"/>
                <a:ea typeface="+mn-ea"/>
                <a:cs typeface="+mn-cs"/>
              </a:rPr>
              <a:t>é </a:t>
            </a:r>
            <a:r>
              <a:rPr lang="pt-BR" sz="1100" b="0" kern="1200" dirty="0">
                <a:solidFill>
                  <a:schemeClr val="tx1"/>
                </a:solidFill>
                <a:effectLst/>
                <a:latin typeface="+mn-lt"/>
                <a:ea typeface="+mn-ea"/>
                <a:cs typeface="+mn-cs"/>
              </a:rPr>
              <a:t>gerenciar as mudanças na automação. </a:t>
            </a:r>
            <a:r>
              <a:rPr lang="pt-BR" sz="1100" kern="1200" dirty="0">
                <a:solidFill>
                  <a:schemeClr val="tx1"/>
                </a:solidFill>
                <a:effectLst/>
                <a:latin typeface="+mn-lt"/>
                <a:ea typeface="+mn-ea"/>
                <a:cs typeface="+mn-cs"/>
              </a:rPr>
              <a:t>As alterações na sua infraestrutura devem ser feitas por meio da automação. Portanto, as alterações que devem ser gerenciadas são alterações feitas à automação. Realizar mudanças nos sistemas de produção é uma das maiores áreas de risco para muitas organizações. Nas operações, use a automação sempre que for prático, como em testes e implantações de alterações, adição ou remoção de capacidade e migração de dados. </a:t>
            </a:r>
          </a:p>
          <a:p>
            <a:pPr rtl="0"/>
            <a:endParaRPr lang="en-US" sz="1100" kern="1200" dirty="0">
              <a:solidFill>
                <a:schemeClr val="tx1"/>
              </a:solidFill>
              <a:effectLst/>
              <a:latin typeface="+mn-lt"/>
              <a:ea typeface="+mn-ea"/>
              <a:cs typeface="+mn-cs"/>
            </a:endParaRPr>
          </a:p>
          <a:p>
            <a:pPr rtl="0"/>
            <a:endParaRPr lang="en-US" sz="1100" kern="1200" dirty="0">
              <a:solidFill>
                <a:schemeClr val="tx1"/>
              </a:solidFill>
              <a:effectLst/>
              <a:latin typeface="+mn-lt"/>
              <a:ea typeface="+mn-ea"/>
              <a:cs typeface="+mn-cs"/>
            </a:endParaRPr>
          </a:p>
          <a:p>
            <a:pPr rtl="0"/>
            <a:endParaRPr lang="en-US" sz="1100" kern="1200" dirty="0">
              <a:solidFill>
                <a:schemeClr val="tx1"/>
              </a:solidFill>
              <a:effectLst/>
              <a:latin typeface="+mn-lt"/>
              <a:ea typeface="+mn-ea"/>
              <a:cs typeface="+mn-cs"/>
            </a:endParaRPr>
          </a:p>
          <a:p>
            <a:pPr rtl="0"/>
            <a:endParaRPr lang="en-US" sz="1100" kern="1200" dirty="0">
              <a:solidFill>
                <a:schemeClr val="tx1"/>
              </a:solidFill>
              <a:effectLst/>
              <a:latin typeface="+mn-lt"/>
              <a:ea typeface="+mn-ea"/>
              <a:cs typeface="+mn-cs"/>
            </a:endParaRPr>
          </a:p>
          <a:p>
            <a:pPr rtl="0"/>
            <a:endParaRPr lang="en-US" sz="1100" kern="1200" dirty="0">
              <a:solidFill>
                <a:schemeClr val="tx1"/>
              </a:solidFill>
              <a:effectLst/>
              <a:latin typeface="+mn-lt"/>
              <a:ea typeface="+mn-ea"/>
              <a:cs typeface="+mn-cs"/>
            </a:endParaRPr>
          </a:p>
          <a:p>
            <a:pPr rtl="0"/>
            <a:endParaRPr lang="en-US" dirty="0"/>
          </a:p>
        </p:txBody>
      </p:sp>
    </p:spTree>
    <p:extLst>
      <p:ext uri="{BB962C8B-B14F-4D97-AF65-F5344CB8AC3E}">
        <p14:creationId xmlns:p14="http://schemas.microsoft.com/office/powerpoint/2010/main" val="4180625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smtClean="0">
                <a:solidFill>
                  <a:schemeClr val="bg1"/>
                </a:solidFill>
                <a:latin typeface="Amazon Ember Light" charset="0"/>
                <a:ea typeface="Amazon Ember Light" charset="0"/>
                <a:cs typeface="Amazon Ember Light" charset="0"/>
              </a:rPr>
              <a:t>© 2020, Amazon Web Services, Inc. ou suas afiliadas. Todos os direitos reservados. Este trabalho não pode ser reproduzido ou redistribuído, no todo ou em parte, sem a permissão prévia por escrito da Amazon Web Services, Inc. A cópia, a concessão de empréstimos ou a venda para fins comerciais são proibidos. Para correções ou comentários sobre o curso, envie um e-mail para: </a:t>
            </a:r>
            <a:r>
              <a:rPr lang="pt-BR" sz="900" u="sng" smtClean="0">
                <a:solidFill>
                  <a:schemeClr val="bg1"/>
                </a:solidFill>
                <a:latin typeface="Amazon Ember Light" charset="0"/>
                <a:ea typeface="Amazon Ember Light" charset="0"/>
                <a:cs typeface="Amazon Ember Light" charset="0"/>
              </a:rPr>
              <a:t>aws-course-feedback@amazon.com</a:t>
            </a:r>
            <a:r>
              <a:rPr lang="pt-BR" sz="900" smtClean="0">
                <a:solidFill>
                  <a:schemeClr val="bg1"/>
                </a:solidFill>
                <a:latin typeface="Amazon Ember Light" charset="0"/>
                <a:ea typeface="Amazon Ember Light" charset="0"/>
                <a:cs typeface="Amazon Ember Light" charset="0"/>
              </a:rPr>
              <a:t>. Para todas as outras perguntas, entre em contato conosco em: </a:t>
            </a:r>
            <a:r>
              <a:rPr lang="pt-BR" sz="900" u="sng" smtClean="0">
                <a:solidFill>
                  <a:schemeClr val="bg1"/>
                </a:solidFill>
                <a:latin typeface="Amazon Ember Light" charset="0"/>
                <a:ea typeface="Amazon Ember Light" charset="0"/>
                <a:cs typeface="Amazon Ember Light" charset="0"/>
              </a:rPr>
              <a:t>https://aws.amazon.com/contact-us/aws-training/</a:t>
            </a:r>
            <a:r>
              <a:rPr lang="pt-BR" sz="90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 No Logo">
    <p:spTree>
      <p:nvGrpSpPr>
        <p:cNvPr id="1" name=""/>
        <p:cNvGrpSpPr/>
        <p:nvPr/>
      </p:nvGrpSpPr>
      <p:grpSpPr>
        <a:xfrm>
          <a:off x="0" y="0"/>
          <a:ext cx="0" cy="0"/>
          <a:chOff x="0" y="0"/>
          <a:chExt cx="0" cy="0"/>
        </a:xfrm>
      </p:grpSpPr>
      <p:sp>
        <p:nvSpPr>
          <p:cNvPr id="4" name="TextBox 3"/>
          <p:cNvSpPr txBox="1"/>
          <p:nvPr/>
        </p:nvSpPr>
        <p:spPr>
          <a:xfrm>
            <a:off x="3763618" y="-3790122"/>
            <a:ext cx="184731" cy="683264"/>
          </a:xfrm>
          <a:prstGeom prst="rect">
            <a:avLst/>
          </a:prstGeom>
          <a:noFill/>
        </p:spPr>
        <p:txBody>
          <a:bodyPr wrap="none" rtlCol="0">
            <a:spAutoFit/>
          </a:bodyPr>
          <a:lstStyle/>
          <a:p>
            <a:pPr rtl="0"/>
            <a:endParaRPr lang="en-US" sz="3840" dirty="0"/>
          </a:p>
        </p:txBody>
      </p:sp>
      <p:sp>
        <p:nvSpPr>
          <p:cNvPr id="6" name="TextBox 5"/>
          <p:cNvSpPr txBox="1"/>
          <p:nvPr/>
        </p:nvSpPr>
        <p:spPr>
          <a:xfrm>
            <a:off x="9914966" y="8139953"/>
            <a:ext cx="184731" cy="683264"/>
          </a:xfrm>
          <a:prstGeom prst="rect">
            <a:avLst/>
          </a:prstGeom>
          <a:noFill/>
        </p:spPr>
        <p:txBody>
          <a:bodyPr wrap="none" rtlCol="0">
            <a:spAutoFit/>
          </a:bodyPr>
          <a:lstStyle/>
          <a:p>
            <a:pPr rtl="0"/>
            <a:endParaRPr lang="en-US" sz="3840" dirty="0"/>
          </a:p>
        </p:txBody>
      </p:sp>
      <p:sp>
        <p:nvSpPr>
          <p:cNvPr id="10" name="Title 1"/>
          <p:cNvSpPr>
            <a:spLocks noGrp="1"/>
          </p:cNvSpPr>
          <p:nvPr>
            <p:ph type="title"/>
          </p:nvPr>
        </p:nvSpPr>
        <p:spPr>
          <a:xfrm>
            <a:off x="3300347" y="1240199"/>
            <a:ext cx="8092722" cy="1667558"/>
          </a:xfrm>
        </p:spPr>
        <p:txBody>
          <a:bodyPr rtlCol="0" anchor="ctr" anchorCtr="0">
            <a:noAutofit/>
          </a:bodyPr>
          <a:lstStyle>
            <a:lvl1pPr algn="r">
              <a:defRPr sz="4000"/>
            </a:lvl1pPr>
          </a:lstStyle>
          <a:p>
            <a:pPr rtl="0"/>
            <a:r>
              <a:rPr lang="pt-BR"/>
              <a:t>Click to edit Master title style</a:t>
            </a:r>
            <a:endParaRPr lang="en-US" dirty="0"/>
          </a:p>
        </p:txBody>
      </p:sp>
      <p:sp>
        <p:nvSpPr>
          <p:cNvPr id="7" name="TextBox 6"/>
          <p:cNvSpPr txBox="1"/>
          <p:nvPr userDrawn="1"/>
        </p:nvSpPr>
        <p:spPr>
          <a:xfrm>
            <a:off x="3763618" y="-3790122"/>
            <a:ext cx="184731" cy="683264"/>
          </a:xfrm>
          <a:prstGeom prst="rect">
            <a:avLst/>
          </a:prstGeom>
          <a:noFill/>
        </p:spPr>
        <p:txBody>
          <a:bodyPr wrap="none" rtlCol="0">
            <a:spAutoFit/>
          </a:bodyPr>
          <a:lstStyle/>
          <a:p>
            <a:pPr rtl="0"/>
            <a:endParaRPr lang="en-US" sz="3840" dirty="0"/>
          </a:p>
        </p:txBody>
      </p:sp>
      <p:sp>
        <p:nvSpPr>
          <p:cNvPr id="8" name="TextBox 7"/>
          <p:cNvSpPr txBox="1"/>
          <p:nvPr userDrawn="1"/>
        </p:nvSpPr>
        <p:spPr>
          <a:xfrm>
            <a:off x="9914966" y="8139953"/>
            <a:ext cx="184731" cy="683264"/>
          </a:xfrm>
          <a:prstGeom prst="rect">
            <a:avLst/>
          </a:prstGeom>
          <a:noFill/>
        </p:spPr>
        <p:txBody>
          <a:bodyPr wrap="none" rtlCol="0">
            <a:spAutoFit/>
          </a:bodyPr>
          <a:lstStyle/>
          <a:p>
            <a:pPr rtl="0"/>
            <a:endParaRPr lang="en-US" sz="3840" dirty="0"/>
          </a:p>
        </p:txBody>
      </p:sp>
    </p:spTree>
    <p:extLst>
      <p:ext uri="{BB962C8B-B14F-4D97-AF65-F5344CB8AC3E}">
        <p14:creationId xmlns:p14="http://schemas.microsoft.com/office/powerpoint/2010/main" val="397173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40.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8.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30.png"/><Relationship Id="rId17" Type="http://schemas.openxmlformats.org/officeDocument/2006/relationships/image" Target="../media/image52.svg"/><Relationship Id="rId2" Type="http://schemas.openxmlformats.org/officeDocument/2006/relationships/slideLayout" Target="../slideLayouts/slideLayout5.xml"/><Relationship Id="rId16" Type="http://schemas.openxmlformats.org/officeDocument/2006/relationships/image" Target="../media/image32.png"/><Relationship Id="rId1" Type="http://schemas.openxmlformats.org/officeDocument/2006/relationships/tags" Target="../tags/tag37.xml"/><Relationship Id="rId6" Type="http://schemas.openxmlformats.org/officeDocument/2006/relationships/image" Target="../media/image26.png"/><Relationship Id="rId11" Type="http://schemas.openxmlformats.org/officeDocument/2006/relationships/image" Target="../media/image46.svg"/><Relationship Id="rId5" Type="http://schemas.openxmlformats.org/officeDocument/2006/relationships/image" Target="../media/image42.svg"/><Relationship Id="rId15" Type="http://schemas.openxmlformats.org/officeDocument/2006/relationships/image" Target="../media/image50.sv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44.sv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notesSlide" Target="../notesSlides/notesSlide13.xml"/><Relationship Id="rId7" Type="http://schemas.openxmlformats.org/officeDocument/2006/relationships/image" Target="../media/image52.svg"/><Relationship Id="rId12"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2.png"/><Relationship Id="rId11" Type="http://schemas.openxmlformats.org/officeDocument/2006/relationships/diagramColors" Target="../diagrams/colors1.xml"/><Relationship Id="rId5" Type="http://schemas.openxmlformats.org/officeDocument/2006/relationships/image" Target="../media/image42.svg"/><Relationship Id="rId10" Type="http://schemas.openxmlformats.org/officeDocument/2006/relationships/diagramQuickStyle" Target="../diagrams/quickStyle1.xml"/><Relationship Id="rId4" Type="http://schemas.openxmlformats.org/officeDocument/2006/relationships/image" Target="../media/image27.png"/><Relationship Id="rId9"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0.svg"/><Relationship Id="rId3" Type="http://schemas.openxmlformats.org/officeDocument/2006/relationships/notesSlide" Target="../notesSlides/notesSlide14.xml"/><Relationship Id="rId7" Type="http://schemas.openxmlformats.org/officeDocument/2006/relationships/image" Target="../media/image56.svg"/><Relationship Id="rId12"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34.png"/><Relationship Id="rId11" Type="http://schemas.openxmlformats.org/officeDocument/2006/relationships/image" Target="../media/image26.svg"/><Relationship Id="rId5" Type="http://schemas.openxmlformats.org/officeDocument/2006/relationships/image" Target="../media/image54.svg"/><Relationship Id="rId10"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2.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6.svg"/><Relationship Id="rId3" Type="http://schemas.openxmlformats.org/officeDocument/2006/relationships/notesSlide" Target="../notesSlides/notesSlide17.xml"/><Relationship Id="rId7" Type="http://schemas.openxmlformats.org/officeDocument/2006/relationships/image" Target="../media/image60.svg"/><Relationship Id="rId12"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36.png"/><Relationship Id="rId11" Type="http://schemas.openxmlformats.org/officeDocument/2006/relationships/image" Target="../media/image26.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62.sv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66.sv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39.png"/><Relationship Id="rId5" Type="http://schemas.openxmlformats.org/officeDocument/2006/relationships/image" Target="../media/image60.svg"/><Relationship Id="rId10" Type="http://schemas.openxmlformats.org/officeDocument/2006/relationships/image" Target="../media/image40.svg"/><Relationship Id="rId4" Type="http://schemas.openxmlformats.org/officeDocument/2006/relationships/image" Target="../media/image36.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3.svg"/><Relationship Id="rId3" Type="http://schemas.openxmlformats.org/officeDocument/2006/relationships/notesSlide" Target="../notesSlides/notesSlide19.xml"/><Relationship Id="rId7" Type="http://schemas.openxmlformats.org/officeDocument/2006/relationships/image" Target="../media/image62.svg"/><Relationship Id="rId12"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37.png"/><Relationship Id="rId11" Type="http://schemas.openxmlformats.org/officeDocument/2006/relationships/image" Target="../media/image71.svg"/><Relationship Id="rId5" Type="http://schemas.openxmlformats.org/officeDocument/2006/relationships/image" Target="../media/image54.svg"/><Relationship Id="rId15" Type="http://schemas.openxmlformats.org/officeDocument/2006/relationships/image" Target="../media/image60.svg"/><Relationship Id="rId10"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69.sv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image" Target="../media/image5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44.tiff"/><Relationship Id="rId4" Type="http://schemas.openxmlformats.org/officeDocument/2006/relationships/hyperlink" Target="https://aws.amazon.com/quickstar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svg"/><Relationship Id="rId18" Type="http://schemas.openxmlformats.org/officeDocument/2006/relationships/image" Target="../media/image19.png"/><Relationship Id="rId3" Type="http://schemas.openxmlformats.org/officeDocument/2006/relationships/notesSlide" Target="../notesSlides/notesSlide22.xml"/><Relationship Id="rId21" Type="http://schemas.openxmlformats.org/officeDocument/2006/relationships/image" Target="../media/image62.svg"/><Relationship Id="rId7" Type="http://schemas.openxmlformats.org/officeDocument/2006/relationships/image" Target="../media/image46.png"/><Relationship Id="rId12" Type="http://schemas.openxmlformats.org/officeDocument/2006/relationships/image" Target="../media/image14.png"/><Relationship Id="rId17" Type="http://schemas.openxmlformats.org/officeDocument/2006/relationships/image" Target="../media/image26.svg"/><Relationship Id="rId2" Type="http://schemas.openxmlformats.org/officeDocument/2006/relationships/slideLayout" Target="../slideLayouts/slideLayout6.xml"/><Relationship Id="rId16" Type="http://schemas.openxmlformats.org/officeDocument/2006/relationships/image" Target="../media/image18.png"/><Relationship Id="rId20" Type="http://schemas.openxmlformats.org/officeDocument/2006/relationships/image" Target="../media/image37.png"/><Relationship Id="rId1" Type="http://schemas.openxmlformats.org/officeDocument/2006/relationships/tags" Target="../tags/tag47.xml"/><Relationship Id="rId6" Type="http://schemas.openxmlformats.org/officeDocument/2006/relationships/image" Target="../media/image45.tiff"/><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20.svg"/><Relationship Id="rId10" Type="http://schemas.openxmlformats.org/officeDocument/2006/relationships/image" Target="../media/image36.png"/><Relationship Id="rId19" Type="http://schemas.openxmlformats.org/officeDocument/2006/relationships/image" Target="../media/image28.svg"/><Relationship Id="rId4" Type="http://schemas.openxmlformats.org/officeDocument/2006/relationships/image" Target="../media/image33.png"/><Relationship Id="rId9" Type="http://schemas.openxmlformats.org/officeDocument/2006/relationships/image" Target="../media/image15.svg"/><Relationship Id="rId14" Type="http://schemas.openxmlformats.org/officeDocument/2006/relationships/image" Target="../media/image15.png"/><Relationship Id="rId22"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48.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1.svg"/><Relationship Id="rId18" Type="http://schemas.openxmlformats.org/officeDocument/2006/relationships/image" Target="../media/image52.png"/><Relationship Id="rId3" Type="http://schemas.openxmlformats.org/officeDocument/2006/relationships/notesSlide" Target="../notesSlides/notesSlide26.xml"/><Relationship Id="rId21" Type="http://schemas.openxmlformats.org/officeDocument/2006/relationships/image" Target="../media/image87.svg"/><Relationship Id="rId7" Type="http://schemas.openxmlformats.org/officeDocument/2006/relationships/image" Target="../media/image60.svg"/><Relationship Id="rId12" Type="http://schemas.openxmlformats.org/officeDocument/2006/relationships/image" Target="../media/image50.png"/><Relationship Id="rId17" Type="http://schemas.openxmlformats.org/officeDocument/2006/relationships/image" Target="../media/image26.svg"/><Relationship Id="rId2" Type="http://schemas.openxmlformats.org/officeDocument/2006/relationships/slideLayout" Target="../slideLayouts/slideLayout5.xml"/><Relationship Id="rId16" Type="http://schemas.openxmlformats.org/officeDocument/2006/relationships/image" Target="../media/image18.png"/><Relationship Id="rId20" Type="http://schemas.openxmlformats.org/officeDocument/2006/relationships/image" Target="../media/image53.png"/><Relationship Id="rId1" Type="http://schemas.openxmlformats.org/officeDocument/2006/relationships/tags" Target="../tags/tag51.xml"/><Relationship Id="rId6" Type="http://schemas.openxmlformats.org/officeDocument/2006/relationships/image" Target="../media/image36.png"/><Relationship Id="rId11" Type="http://schemas.openxmlformats.org/officeDocument/2006/relationships/image" Target="../media/image62.svg"/><Relationship Id="rId5" Type="http://schemas.openxmlformats.org/officeDocument/2006/relationships/image" Target="../media/image54.svg"/><Relationship Id="rId15" Type="http://schemas.openxmlformats.org/officeDocument/2006/relationships/image" Target="../media/image83.svg"/><Relationship Id="rId10" Type="http://schemas.openxmlformats.org/officeDocument/2006/relationships/image" Target="../media/image37.png"/><Relationship Id="rId19" Type="http://schemas.openxmlformats.org/officeDocument/2006/relationships/image" Target="../media/image85.svg"/><Relationship Id="rId4" Type="http://schemas.openxmlformats.org/officeDocument/2006/relationships/image" Target="../media/image33.png"/><Relationship Id="rId9" Type="http://schemas.openxmlformats.org/officeDocument/2006/relationships/image" Target="../media/image15.svg"/><Relationship Id="rId1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tags" Target="../tags/tag52.xml"/><Relationship Id="rId5" Type="http://schemas.openxmlformats.org/officeDocument/2006/relationships/image" Target="../media/image55.pn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5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31.xml"/><Relationship Id="rId7" Type="http://schemas.openxmlformats.org/officeDocument/2006/relationships/image" Target="../media/image18.png"/><Relationship Id="rId12" Type="http://schemas.openxmlformats.org/officeDocument/2006/relationships/image" Target="../media/image64.sv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62.svg"/><Relationship Id="rId11"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56.svg"/><Relationship Id="rId4" Type="http://schemas.openxmlformats.org/officeDocument/2006/relationships/image" Target="../media/image58.tiff"/><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94.sv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00.svg"/><Relationship Id="rId18" Type="http://schemas.openxmlformats.org/officeDocument/2006/relationships/image" Target="../media/image65.png"/><Relationship Id="rId3" Type="http://schemas.openxmlformats.org/officeDocument/2006/relationships/notesSlide" Target="../notesSlides/notesSlide33.xml"/><Relationship Id="rId21" Type="http://schemas.openxmlformats.org/officeDocument/2006/relationships/image" Target="../media/image108.svg"/><Relationship Id="rId7" Type="http://schemas.openxmlformats.org/officeDocument/2006/relationships/image" Target="../media/image73.svg"/><Relationship Id="rId12" Type="http://schemas.openxmlformats.org/officeDocument/2006/relationships/image" Target="../media/image62.png"/><Relationship Id="rId17" Type="http://schemas.openxmlformats.org/officeDocument/2006/relationships/image" Target="../media/image104.svg"/><Relationship Id="rId2" Type="http://schemas.openxmlformats.org/officeDocument/2006/relationships/slideLayout" Target="../slideLayouts/slideLayout5.xml"/><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tags" Target="../tags/tag58.xml"/><Relationship Id="rId6" Type="http://schemas.openxmlformats.org/officeDocument/2006/relationships/image" Target="../media/image43.png"/><Relationship Id="rId11" Type="http://schemas.openxmlformats.org/officeDocument/2006/relationships/image" Target="../media/image98.svg"/><Relationship Id="rId5" Type="http://schemas.openxmlformats.org/officeDocument/2006/relationships/image" Target="../media/image94.svg"/><Relationship Id="rId15" Type="http://schemas.openxmlformats.org/officeDocument/2006/relationships/image" Target="../media/image102.svg"/><Relationship Id="rId23" Type="http://schemas.openxmlformats.org/officeDocument/2006/relationships/image" Target="../media/image110.svg"/><Relationship Id="rId10" Type="http://schemas.openxmlformats.org/officeDocument/2006/relationships/image" Target="../media/image61.png"/><Relationship Id="rId19" Type="http://schemas.openxmlformats.org/officeDocument/2006/relationships/image" Target="../media/image106.svg"/><Relationship Id="rId4" Type="http://schemas.openxmlformats.org/officeDocument/2006/relationships/image" Target="../media/image59.png"/><Relationship Id="rId9" Type="http://schemas.openxmlformats.org/officeDocument/2006/relationships/image" Target="../media/image96.svg"/><Relationship Id="rId14" Type="http://schemas.openxmlformats.org/officeDocument/2006/relationships/image" Target="../media/image63.png"/><Relationship Id="rId22"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6.svg"/><Relationship Id="rId18" Type="http://schemas.openxmlformats.org/officeDocument/2006/relationships/image" Target="../media/image68.png"/><Relationship Id="rId3" Type="http://schemas.openxmlformats.org/officeDocument/2006/relationships/notesSlide" Target="../notesSlides/notesSlide34.xml"/><Relationship Id="rId21" Type="http://schemas.openxmlformats.org/officeDocument/2006/relationships/image" Target="../media/image108.svg"/><Relationship Id="rId7" Type="http://schemas.openxmlformats.org/officeDocument/2006/relationships/image" Target="../media/image40.svg"/><Relationship Id="rId12" Type="http://schemas.openxmlformats.org/officeDocument/2006/relationships/image" Target="../media/image18.png"/><Relationship Id="rId17" Type="http://schemas.openxmlformats.org/officeDocument/2006/relationships/image" Target="../media/image110.svg"/><Relationship Id="rId2" Type="http://schemas.openxmlformats.org/officeDocument/2006/relationships/slideLayout" Target="../slideLayouts/slideLayout5.xml"/><Relationship Id="rId16" Type="http://schemas.openxmlformats.org/officeDocument/2006/relationships/image" Target="../media/image67.png"/><Relationship Id="rId20" Type="http://schemas.openxmlformats.org/officeDocument/2006/relationships/image" Target="../media/image66.png"/><Relationship Id="rId1" Type="http://schemas.openxmlformats.org/officeDocument/2006/relationships/tags" Target="../tags/tag59.xml"/><Relationship Id="rId6" Type="http://schemas.openxmlformats.org/officeDocument/2006/relationships/image" Target="../media/image26.png"/><Relationship Id="rId11" Type="http://schemas.openxmlformats.org/officeDocument/2006/relationships/image" Target="../media/image83.svg"/><Relationship Id="rId5" Type="http://schemas.openxmlformats.org/officeDocument/2006/relationships/image" Target="../media/image15.svg"/><Relationship Id="rId15" Type="http://schemas.openxmlformats.org/officeDocument/2006/relationships/image" Target="../media/image94.svg"/><Relationship Id="rId23" Type="http://schemas.openxmlformats.org/officeDocument/2006/relationships/image" Target="../media/image96.svg"/><Relationship Id="rId10" Type="http://schemas.openxmlformats.org/officeDocument/2006/relationships/image" Target="../media/image51.png"/><Relationship Id="rId19" Type="http://schemas.openxmlformats.org/officeDocument/2006/relationships/image" Target="../media/image112.svg"/><Relationship Id="rId4" Type="http://schemas.openxmlformats.org/officeDocument/2006/relationships/image" Target="../media/image12.png"/><Relationship Id="rId9" Type="http://schemas.openxmlformats.org/officeDocument/2006/relationships/image" Target="../media/image62.svg"/><Relationship Id="rId14" Type="http://schemas.openxmlformats.org/officeDocument/2006/relationships/image" Target="../media/image59.png"/><Relationship Id="rId22"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 Id="rId6" Type="http://schemas.openxmlformats.org/officeDocument/2006/relationships/image" Target="../media/image70.jpeg"/><Relationship Id="rId5" Type="http://schemas.openxmlformats.org/officeDocument/2006/relationships/image" Target="../media/image114.sv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6.svg"/><Relationship Id="rId18" Type="http://schemas.openxmlformats.org/officeDocument/2006/relationships/image" Target="../media/image73.png"/><Relationship Id="rId3" Type="http://schemas.openxmlformats.org/officeDocument/2006/relationships/notesSlide" Target="../notesSlides/notesSlide36.xml"/><Relationship Id="rId7" Type="http://schemas.openxmlformats.org/officeDocument/2006/relationships/image" Target="../media/image15.svg"/><Relationship Id="rId12" Type="http://schemas.openxmlformats.org/officeDocument/2006/relationships/image" Target="../media/image34.png"/><Relationship Id="rId17" Type="http://schemas.openxmlformats.org/officeDocument/2006/relationships/image" Target="../media/image119.svg"/><Relationship Id="rId2" Type="http://schemas.openxmlformats.org/officeDocument/2006/relationships/slideLayout" Target="../slideLayouts/slideLayout5.xml"/><Relationship Id="rId16" Type="http://schemas.openxmlformats.org/officeDocument/2006/relationships/image" Target="../media/image72.png"/><Relationship Id="rId1" Type="http://schemas.openxmlformats.org/officeDocument/2006/relationships/tags" Target="../tags/tag61.xml"/><Relationship Id="rId6" Type="http://schemas.openxmlformats.org/officeDocument/2006/relationships/image" Target="../media/image12.png"/><Relationship Id="rId11" Type="http://schemas.openxmlformats.org/officeDocument/2006/relationships/image" Target="../media/image117.svg"/><Relationship Id="rId5" Type="http://schemas.openxmlformats.org/officeDocument/2006/relationships/image" Target="../media/image114.svg"/><Relationship Id="rId15" Type="http://schemas.openxmlformats.org/officeDocument/2006/relationships/image" Target="../media/image26.svg"/><Relationship Id="rId10" Type="http://schemas.openxmlformats.org/officeDocument/2006/relationships/image" Target="../media/image71.png"/><Relationship Id="rId19" Type="http://schemas.openxmlformats.org/officeDocument/2006/relationships/image" Target="../media/image121.svg"/><Relationship Id="rId4" Type="http://schemas.openxmlformats.org/officeDocument/2006/relationships/image" Target="../media/image69.png"/><Relationship Id="rId9" Type="http://schemas.openxmlformats.org/officeDocument/2006/relationships/image" Target="../media/image64.svg"/><Relationship Id="rId1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20.png"/><Relationship Id="rId18" Type="http://schemas.openxmlformats.org/officeDocument/2006/relationships/image" Target="../media/image130.svg"/><Relationship Id="rId26" Type="http://schemas.openxmlformats.org/officeDocument/2006/relationships/image" Target="../media/image134.svg"/><Relationship Id="rId3" Type="http://schemas.openxmlformats.org/officeDocument/2006/relationships/notesSlide" Target="../notesSlides/notesSlide37.xml"/><Relationship Id="rId21" Type="http://schemas.openxmlformats.org/officeDocument/2006/relationships/image" Target="../media/image79.png"/><Relationship Id="rId7" Type="http://schemas.openxmlformats.org/officeDocument/2006/relationships/image" Target="../media/image75.png"/><Relationship Id="rId12" Type="http://schemas.openxmlformats.org/officeDocument/2006/relationships/image" Target="../media/image128.svg"/><Relationship Id="rId17" Type="http://schemas.openxmlformats.org/officeDocument/2006/relationships/image" Target="../media/image78.png"/><Relationship Id="rId25" Type="http://schemas.openxmlformats.org/officeDocument/2006/relationships/image" Target="../media/image80.png"/><Relationship Id="rId2" Type="http://schemas.openxmlformats.org/officeDocument/2006/relationships/slideLayout" Target="../slideLayouts/slideLayout5.xml"/><Relationship Id="rId16" Type="http://schemas.openxmlformats.org/officeDocument/2006/relationships/image" Target="../media/image56.svg"/><Relationship Id="rId20" Type="http://schemas.openxmlformats.org/officeDocument/2006/relationships/image" Target="../media/image52.svg"/><Relationship Id="rId1" Type="http://schemas.openxmlformats.org/officeDocument/2006/relationships/tags" Target="../tags/tag62.xml"/><Relationship Id="rId6" Type="http://schemas.openxmlformats.org/officeDocument/2006/relationships/image" Target="../media/image40.svg"/><Relationship Id="rId11" Type="http://schemas.openxmlformats.org/officeDocument/2006/relationships/image" Target="../media/image77.png"/><Relationship Id="rId24" Type="http://schemas.openxmlformats.org/officeDocument/2006/relationships/image" Target="../media/image112.svg"/><Relationship Id="rId5" Type="http://schemas.openxmlformats.org/officeDocument/2006/relationships/image" Target="../media/image26.png"/><Relationship Id="rId15" Type="http://schemas.openxmlformats.org/officeDocument/2006/relationships/image" Target="../media/image34.png"/><Relationship Id="rId23" Type="http://schemas.openxmlformats.org/officeDocument/2006/relationships/image" Target="../media/image68.png"/><Relationship Id="rId10" Type="http://schemas.openxmlformats.org/officeDocument/2006/relationships/image" Target="../media/image126.svg"/><Relationship Id="rId19" Type="http://schemas.openxmlformats.org/officeDocument/2006/relationships/image" Target="../media/image32.png"/><Relationship Id="rId4" Type="http://schemas.openxmlformats.org/officeDocument/2006/relationships/image" Target="../media/image74.PNG"/><Relationship Id="rId9" Type="http://schemas.openxmlformats.org/officeDocument/2006/relationships/image" Target="../media/image76.png"/><Relationship Id="rId14" Type="http://schemas.openxmlformats.org/officeDocument/2006/relationships/image" Target="../media/image30.svg"/><Relationship Id="rId22" Type="http://schemas.openxmlformats.org/officeDocument/2006/relationships/image" Target="../media/image132.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39.xml"/><Relationship Id="rId7" Type="http://schemas.openxmlformats.org/officeDocument/2006/relationships/image" Target="../media/image138.sv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136.svg"/><Relationship Id="rId10" Type="http://schemas.openxmlformats.org/officeDocument/2006/relationships/image" Target="../media/image84.jpeg"/><Relationship Id="rId4" Type="http://schemas.openxmlformats.org/officeDocument/2006/relationships/image" Target="../media/image81.png"/><Relationship Id="rId9" Type="http://schemas.openxmlformats.org/officeDocument/2006/relationships/image" Target="../media/image140.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40.xml"/><Relationship Id="rId7" Type="http://schemas.openxmlformats.org/officeDocument/2006/relationships/image" Target="../media/image145.sv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143.svg"/><Relationship Id="rId4" Type="http://schemas.openxmlformats.org/officeDocument/2006/relationships/image" Target="../media/image85.png"/><Relationship Id="rId9" Type="http://schemas.openxmlformats.org/officeDocument/2006/relationships/image" Target="../media/image146.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4.svg"/><Relationship Id="rId18" Type="http://schemas.openxmlformats.org/officeDocument/2006/relationships/image" Target="../media/image58.svg"/><Relationship Id="rId3" Type="http://schemas.openxmlformats.org/officeDocument/2006/relationships/notesSlide" Target="../notesSlides/notesSlide42.xml"/><Relationship Id="rId21" Type="http://schemas.openxmlformats.org/officeDocument/2006/relationships/image" Target="../media/image89.png"/><Relationship Id="rId7" Type="http://schemas.openxmlformats.org/officeDocument/2006/relationships/image" Target="../media/image128.svg"/><Relationship Id="rId12" Type="http://schemas.openxmlformats.org/officeDocument/2006/relationships/image" Target="../media/image38.png"/><Relationship Id="rId17" Type="http://schemas.openxmlformats.org/officeDocument/2006/relationships/image" Target="../media/image35.png"/><Relationship Id="rId2" Type="http://schemas.openxmlformats.org/officeDocument/2006/relationships/slideLayout" Target="../slideLayouts/slideLayout5.xml"/><Relationship Id="rId16" Type="http://schemas.openxmlformats.org/officeDocument/2006/relationships/image" Target="../media/image71.svg"/><Relationship Id="rId20" Type="http://schemas.openxmlformats.org/officeDocument/2006/relationships/image" Target="../media/image15.svg"/><Relationship Id="rId1" Type="http://schemas.openxmlformats.org/officeDocument/2006/relationships/tags" Target="../tags/tag67.xml"/><Relationship Id="rId6" Type="http://schemas.openxmlformats.org/officeDocument/2006/relationships/image" Target="../media/image77.png"/><Relationship Id="rId11" Type="http://schemas.openxmlformats.org/officeDocument/2006/relationships/image" Target="../media/image56.svg"/><Relationship Id="rId24" Type="http://schemas.openxmlformats.org/officeDocument/2006/relationships/image" Target="../media/image152.svg"/><Relationship Id="rId5" Type="http://schemas.openxmlformats.org/officeDocument/2006/relationships/image" Target="../media/image126.svg"/><Relationship Id="rId15" Type="http://schemas.openxmlformats.org/officeDocument/2006/relationships/image" Target="../media/image42.png"/><Relationship Id="rId23" Type="http://schemas.openxmlformats.org/officeDocument/2006/relationships/image" Target="../media/image90.png"/><Relationship Id="rId10" Type="http://schemas.openxmlformats.org/officeDocument/2006/relationships/image" Target="../media/image34.png"/><Relationship Id="rId19" Type="http://schemas.openxmlformats.org/officeDocument/2006/relationships/image" Target="../media/image12.png"/><Relationship Id="rId4" Type="http://schemas.openxmlformats.org/officeDocument/2006/relationships/image" Target="../media/image76.png"/><Relationship Id="rId9" Type="http://schemas.openxmlformats.org/officeDocument/2006/relationships/image" Target="../media/image26.svg"/><Relationship Id="rId14" Type="http://schemas.openxmlformats.org/officeDocument/2006/relationships/image" Target="../media/image88.png"/><Relationship Id="rId22" Type="http://schemas.openxmlformats.org/officeDocument/2006/relationships/image" Target="../media/image150.sv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43.xml"/><Relationship Id="rId7" Type="http://schemas.openxmlformats.org/officeDocument/2006/relationships/image" Target="../media/image114.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69.png"/><Relationship Id="rId11" Type="http://schemas.openxmlformats.org/officeDocument/2006/relationships/image" Target="../media/image44.svg"/><Relationship Id="rId5" Type="http://schemas.openxmlformats.org/officeDocument/2006/relationships/image" Target="../media/image143.svg"/><Relationship Id="rId10" Type="http://schemas.openxmlformats.org/officeDocument/2006/relationships/image" Target="../media/image28.png"/><Relationship Id="rId4" Type="http://schemas.openxmlformats.org/officeDocument/2006/relationships/image" Target="../media/image85.png"/><Relationship Id="rId9"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9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2.svg"/><Relationship Id="rId18" Type="http://schemas.openxmlformats.org/officeDocument/2006/relationships/image" Target="../media/image50.png"/><Relationship Id="rId3" Type="http://schemas.openxmlformats.org/officeDocument/2006/relationships/notesSlide" Target="../notesSlides/notesSlide48.xml"/><Relationship Id="rId21" Type="http://schemas.openxmlformats.org/officeDocument/2006/relationships/image" Target="../media/image73.svg"/><Relationship Id="rId7" Type="http://schemas.openxmlformats.org/officeDocument/2006/relationships/image" Target="../media/image60.svg"/><Relationship Id="rId12" Type="http://schemas.openxmlformats.org/officeDocument/2006/relationships/image" Target="../media/image68.png"/><Relationship Id="rId17" Type="http://schemas.openxmlformats.org/officeDocument/2006/relationships/image" Target="../media/image62.svg"/><Relationship Id="rId25"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tags" Target="../tags/tag73.xml"/><Relationship Id="rId6" Type="http://schemas.openxmlformats.org/officeDocument/2006/relationships/image" Target="../media/image36.png"/><Relationship Id="rId11" Type="http://schemas.openxmlformats.org/officeDocument/2006/relationships/image" Target="../media/image83.svg"/><Relationship Id="rId24" Type="http://schemas.openxmlformats.org/officeDocument/2006/relationships/image" Target="../media/image12.png"/><Relationship Id="rId5" Type="http://schemas.openxmlformats.org/officeDocument/2006/relationships/image" Target="../media/image54.svg"/><Relationship Id="rId15" Type="http://schemas.openxmlformats.org/officeDocument/2006/relationships/image" Target="../media/image106.svg"/><Relationship Id="rId23" Type="http://schemas.openxmlformats.org/officeDocument/2006/relationships/image" Target="../media/image20.svg"/><Relationship Id="rId10" Type="http://schemas.openxmlformats.org/officeDocument/2006/relationships/image" Target="../media/image51.png"/><Relationship Id="rId19" Type="http://schemas.openxmlformats.org/officeDocument/2006/relationships/image" Target="../media/image81.svg"/><Relationship Id="rId4" Type="http://schemas.openxmlformats.org/officeDocument/2006/relationships/image" Target="../media/image33.png"/><Relationship Id="rId9" Type="http://schemas.openxmlformats.org/officeDocument/2006/relationships/image" Target="../media/image156.svg"/><Relationship Id="rId14" Type="http://schemas.openxmlformats.org/officeDocument/2006/relationships/image" Target="../media/image65.png"/><Relationship Id="rId22"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9.xml"/><Relationship Id="rId1" Type="http://schemas.openxmlformats.org/officeDocument/2006/relationships/tags" Target="../tags/tag74.xml"/><Relationship Id="rId5" Type="http://schemas.openxmlformats.org/officeDocument/2006/relationships/image" Target="../media/image55.png"/><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75.xml"/><Relationship Id="rId4" Type="http://schemas.openxmlformats.org/officeDocument/2006/relationships/image" Target="../media/image94.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tags" Target="../tags/tag78.xml"/><Relationship Id="rId4" Type="http://schemas.openxmlformats.org/officeDocument/2006/relationships/image" Target="../media/image95.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8" Type="http://schemas.openxmlformats.org/officeDocument/2006/relationships/hyperlink" Target="https://aws.amazon.com/systems-manager/features/" TargetMode="External"/><Relationship Id="rId3" Type="http://schemas.openxmlformats.org/officeDocument/2006/relationships/notesSlide" Target="../notesSlides/notesSlide55.xml"/><Relationship Id="rId7" Type="http://schemas.openxmlformats.org/officeDocument/2006/relationships/hyperlink" Target="https://aws.amazon.com/opsworks/stacks/faqs/" TargetMode="External"/><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hyperlink" Target="https://docs.aws.amazon.com/AWSCloudFormation/latest/UserGuide/cfn-sample-templates.html" TargetMode="External"/><Relationship Id="rId5" Type="http://schemas.openxmlformats.org/officeDocument/2006/relationships/hyperlink" Target="https://docs.aws.amazon.com/AWSCloudFormation/latest/UserGuide/template-guide.html" TargetMode="External"/><Relationship Id="rId4" Type="http://schemas.openxmlformats.org/officeDocument/2006/relationships/hyperlink" Target="https://d0.awsstatic.com/whitepapers/overview-of-deployment-options-on-aws.pdf" TargetMode="External"/><Relationship Id="rId9" Type="http://schemas.openxmlformats.org/officeDocument/2006/relationships/hyperlink" Target="https://aws.amazon.com/elasticbeanstalk/faqs/"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3.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4.svg"/><Relationship Id="rId3" Type="http://schemas.openxmlformats.org/officeDocument/2006/relationships/notesSlide" Target="../notesSlides/notesSlide7.xml"/><Relationship Id="rId21" Type="http://schemas.openxmlformats.org/officeDocument/2006/relationships/image" Target="../media/image19.png"/><Relationship Id="rId7" Type="http://schemas.openxmlformats.org/officeDocument/2006/relationships/image" Target="../media/image13.svg"/><Relationship Id="rId12" Type="http://schemas.openxmlformats.org/officeDocument/2006/relationships/image" Target="../media/image18.svg"/><Relationship Id="rId17" Type="http://schemas.openxmlformats.org/officeDocument/2006/relationships/image" Target="../media/image17.png"/><Relationship Id="rId2" Type="http://schemas.openxmlformats.org/officeDocument/2006/relationships/slideLayout" Target="../slideLayouts/slideLayout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tags" Target="../tags/tag32.xml"/><Relationship Id="rId6" Type="http://schemas.openxmlformats.org/officeDocument/2006/relationships/image" Target="../media/image11.png"/><Relationship Id="rId11" Type="http://schemas.openxmlformats.org/officeDocument/2006/relationships/image" Target="../media/image14.png"/><Relationship Id="rId24" Type="http://schemas.openxmlformats.org/officeDocument/2006/relationships/image" Target="../media/image30.svg"/><Relationship Id="rId5" Type="http://schemas.openxmlformats.org/officeDocument/2006/relationships/image" Target="../media/image11.svg"/><Relationship Id="rId15" Type="http://schemas.openxmlformats.org/officeDocument/2006/relationships/image" Target="../media/image16.png"/><Relationship Id="rId23" Type="http://schemas.openxmlformats.org/officeDocument/2006/relationships/image" Target="../media/image20.png"/><Relationship Id="rId10" Type="http://schemas.openxmlformats.org/officeDocument/2006/relationships/image" Target="../media/image13.png"/><Relationship Id="rId19"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34.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3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25.jpeg"/><Relationship Id="rId5" Type="http://schemas.openxmlformats.org/officeDocument/2006/relationships/image" Target="../media/image37.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t>AWS Academy Cloud Architecting</a:t>
            </a:r>
          </a:p>
        </p:txBody>
      </p:sp>
      <p:sp>
        <p:nvSpPr>
          <p:cNvPr id="6" name="Title 5"/>
          <p:cNvSpPr>
            <a:spLocks noGrp="1"/>
          </p:cNvSpPr>
          <p:nvPr>
            <p:ph type="title"/>
          </p:nvPr>
        </p:nvSpPr>
        <p:spPr>
          <a:xfrm>
            <a:off x="419100" y="3191940"/>
            <a:ext cx="11353800" cy="1175108"/>
          </a:xfrm>
        </p:spPr>
        <p:txBody>
          <a:bodyPr rtlCol="0"/>
          <a:lstStyle/>
          <a:p>
            <a:pPr rtl="0"/>
            <a:r>
              <a:rPr lang="pt-BR" sz="5400">
                <a:latin typeface="+mj-lt"/>
              </a:rPr>
              <a:t>Módulo 10: Automatizar a arquitetura</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10: Automatizar a arquitetura</a:t>
            </a:r>
          </a:p>
        </p:txBody>
      </p:sp>
      <p:sp>
        <p:nvSpPr>
          <p:cNvPr id="2" name="Title 1"/>
          <p:cNvSpPr>
            <a:spLocks noGrp="1"/>
          </p:cNvSpPr>
          <p:nvPr>
            <p:ph type="title"/>
          </p:nvPr>
        </p:nvSpPr>
        <p:spPr/>
        <p:txBody>
          <a:bodyPr rtlCol="0">
            <a:noAutofit/>
          </a:bodyPr>
          <a:lstStyle/>
          <a:p>
            <a:pPr rtl="0"/>
            <a:r>
              <a:rPr lang="pt-BR" sz="4000">
                <a:latin typeface="+mj-lt"/>
              </a:rPr>
              <a:t>Seção 3: Automatizar a infraestrutura</a:t>
            </a:r>
          </a:p>
        </p:txBody>
      </p:sp>
    </p:spTree>
    <p:custDataLst>
      <p:tags r:id="rId1"/>
    </p:custDataLst>
    <p:extLst>
      <p:ext uri="{BB962C8B-B14F-4D97-AF65-F5344CB8AC3E}">
        <p14:creationId xmlns:p14="http://schemas.microsoft.com/office/powerpoint/2010/main" val="43791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325D-ED84-574C-B187-90FBD6CA2F15}"/>
              </a:ext>
            </a:extLst>
          </p:cNvPr>
          <p:cNvSpPr>
            <a:spLocks noGrp="1"/>
          </p:cNvSpPr>
          <p:nvPr>
            <p:ph type="title"/>
          </p:nvPr>
        </p:nvSpPr>
        <p:spPr/>
        <p:txBody>
          <a:bodyPr rtlCol="0"/>
          <a:lstStyle/>
          <a:p>
            <a:pPr rtl="0"/>
            <a:r>
              <a:rPr lang="pt-BR"/>
              <a:t>Automatizar a infraestrutura</a:t>
            </a:r>
          </a:p>
        </p:txBody>
      </p:sp>
      <p:pic>
        <p:nvPicPr>
          <p:cNvPr id="14" name="Graphic 13">
            <a:extLst>
              <a:ext uri="{FF2B5EF4-FFF2-40B4-BE49-F238E27FC236}">
                <a16:creationId xmlns:a16="http://schemas.microsoft.com/office/drawing/2014/main" id="{FE8B3C56-7411-8A44-9406-604E8ACBEF9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43677" y="2884166"/>
            <a:ext cx="1280160" cy="1280160"/>
          </a:xfrm>
          <a:prstGeom prst="rect">
            <a:avLst/>
          </a:prstGeom>
        </p:spPr>
      </p:pic>
      <p:sp>
        <p:nvSpPr>
          <p:cNvPr id="6" name="TextBox 5">
            <a:extLst>
              <a:ext uri="{FF2B5EF4-FFF2-40B4-BE49-F238E27FC236}">
                <a16:creationId xmlns:a16="http://schemas.microsoft.com/office/drawing/2014/main" id="{D8E7DEB1-F1AD-B048-BB35-1C23DDED4B36}"/>
              </a:ext>
            </a:extLst>
          </p:cNvPr>
          <p:cNvSpPr txBox="1"/>
          <p:nvPr/>
        </p:nvSpPr>
        <p:spPr>
          <a:xfrm>
            <a:off x="645142" y="4459864"/>
            <a:ext cx="2477230"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7" name="Rectangle 6">
            <a:extLst>
              <a:ext uri="{FF2B5EF4-FFF2-40B4-BE49-F238E27FC236}">
                <a16:creationId xmlns:a16="http://schemas.microsoft.com/office/drawing/2014/main" id="{36648E16-0195-3241-AE21-4E7368685754}"/>
              </a:ext>
              <a:ext uri="{C183D7F6-B498-43B3-948B-1728B52AA6E4}">
                <adec:decorative xmlns:adec="http://schemas.microsoft.com/office/drawing/2017/decorative" xmlns="" val="1"/>
              </a:ext>
            </a:extLst>
          </p:cNvPr>
          <p:cNvSpPr/>
          <p:nvPr/>
        </p:nvSpPr>
        <p:spPr>
          <a:xfrm>
            <a:off x="445236"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Content Placeholder 4">
            <a:extLst>
              <a:ext uri="{FF2B5EF4-FFF2-40B4-BE49-F238E27FC236}">
                <a16:creationId xmlns:a16="http://schemas.microsoft.com/office/drawing/2014/main" id="{2DCF1F87-ED68-1F4C-A9EE-978A9B740437}"/>
              </a:ext>
            </a:extLst>
          </p:cNvPr>
          <p:cNvSpPr>
            <a:spLocks noGrp="1"/>
          </p:cNvSpPr>
          <p:nvPr>
            <p:ph idx="1"/>
          </p:nvPr>
        </p:nvSpPr>
        <p:spPr>
          <a:xfrm>
            <a:off x="3632317" y="1365051"/>
            <a:ext cx="7664333" cy="4045058"/>
          </a:xfrm>
        </p:spPr>
        <p:txBody>
          <a:bodyPr rtlCol="0"/>
          <a:lstStyle/>
          <a:p>
            <a:pPr rtl="0"/>
            <a:r>
              <a:rPr lang="pt-BR" sz="2400"/>
              <a:t>O AWS CloudFormation oferece uma maneira simplificada de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modelar</a:t>
            </a:r>
            <a:r>
              <a:rPr lang="pt-BR" sz="2400"/>
              <a:t>,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criar</a:t>
            </a:r>
            <a:r>
              <a:rPr lang="pt-BR" sz="2400">
                <a:latin typeface="Amazon Ember" panose="020B0603020204020204" pitchFamily="34" charset="0"/>
                <a:ea typeface="Amazon Ember" panose="020B0603020204020204" pitchFamily="34" charset="0"/>
                <a:cs typeface="Amazon Ember" panose="020B0603020204020204" pitchFamily="34" charset="0"/>
              </a:rPr>
              <a:t> </a:t>
            </a:r>
            <a:r>
              <a:rPr lang="pt-BR" sz="2400"/>
              <a:t>e gerenciar</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uma coleção de </a:t>
            </a:r>
            <a:r>
              <a:rPr lang="pt-BR" sz="2400"/>
              <a:t>recursos da AWS</a:t>
            </a:r>
          </a:p>
          <a:p>
            <a:pPr lvl="1" rtl="0"/>
            <a:r>
              <a:rPr lang="pt-BR" sz="2000"/>
              <a:t>A coleção de recursos é chamada de </a:t>
            </a:r>
            <a:r>
              <a:rPr lang="pt-BR" sz="2000">
                <a:solidFill>
                  <a:schemeClr val="accent6"/>
                </a:solidFill>
              </a:rPr>
              <a:t>pilha do AWS CloudFormation</a:t>
            </a:r>
            <a:endParaRPr lang="en-US" sz="2000" dirty="0"/>
          </a:p>
          <a:p>
            <a:pPr lvl="1" rtl="0"/>
            <a:r>
              <a:rPr lang="pt-BR" sz="2000"/>
              <a:t>Sem cobrança extra (pague apenas pelos recursos criados)</a:t>
            </a:r>
          </a:p>
          <a:p>
            <a:pPr lvl="2" rtl="0"/>
            <a:endParaRPr lang="en-US" sz="1400" dirty="0"/>
          </a:p>
          <a:p>
            <a:pPr rtl="0"/>
            <a:r>
              <a:rPr lang="pt-BR" sz="2400"/>
              <a:t>Cria, atualiza e exclui pilhas</a:t>
            </a:r>
          </a:p>
          <a:p>
            <a:pPr lvl="2" rtl="0"/>
            <a:endParaRPr lang="en-US" sz="1600" dirty="0"/>
          </a:p>
          <a:p>
            <a:pPr rtl="0"/>
            <a:r>
              <a:rPr lang="pt-BR" sz="2400"/>
              <a:t>Permite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provisionamento</a:t>
            </a:r>
            <a:r>
              <a:rPr lang="pt-BR" sz="2400"/>
              <a:t> e atualização ordenada </a:t>
            </a:r>
            <a:r>
              <a:rPr lang="pt-BR" sz="2400" smtClean="0"/>
              <a:t/>
            </a:r>
            <a:br>
              <a:rPr lang="pt-BR" sz="2400" smtClean="0"/>
            </a:br>
            <a:r>
              <a:rPr lang="pt-BR" sz="2400" smtClean="0"/>
              <a:t>e </a:t>
            </a:r>
            <a:r>
              <a:rPr lang="pt-BR" sz="2400"/>
              <a:t>previsível dos recursos</a:t>
            </a:r>
          </a:p>
          <a:p>
            <a:pPr lvl="2" rtl="0"/>
            <a:endParaRPr lang="en-US" sz="1600" dirty="0"/>
          </a:p>
          <a:p>
            <a:pPr rtl="0"/>
            <a:r>
              <a:rPr lang="pt-BR" sz="2400"/>
              <a:t>Permite 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controle de versão </a:t>
            </a:r>
            <a:r>
              <a:rPr lang="pt-BR" sz="2400"/>
              <a:t>das implantações de recursos da AWS</a:t>
            </a:r>
          </a:p>
          <a:p>
            <a:pPr lvl="2" rtl="0"/>
            <a:endParaRPr lang="en-US" sz="1600" dirty="0"/>
          </a:p>
          <a:p>
            <a:pPr rtl="0"/>
            <a:endParaRPr lang="en-US" sz="2400" dirty="0"/>
          </a:p>
        </p:txBody>
      </p:sp>
    </p:spTree>
    <p:custDataLst>
      <p:tags r:id="rId1"/>
    </p:custDataLst>
    <p:extLst>
      <p:ext uri="{BB962C8B-B14F-4D97-AF65-F5344CB8AC3E}">
        <p14:creationId xmlns:p14="http://schemas.microsoft.com/office/powerpoint/2010/main" val="44480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a:extLst>
              <a:ext uri="{FF2B5EF4-FFF2-40B4-BE49-F238E27FC236}">
                <a16:creationId xmlns:a16="http://schemas.microsoft.com/office/drawing/2014/main" id="{050D7A1D-21FF-9449-8BB9-534E0D252816}"/>
              </a:ext>
            </a:extLst>
          </p:cNvPr>
          <p:cNvSpPr>
            <a:spLocks noGrp="1"/>
          </p:cNvSpPr>
          <p:nvPr>
            <p:ph type="title"/>
          </p:nvPr>
        </p:nvSpPr>
        <p:spPr/>
        <p:txBody>
          <a:bodyPr rtlCol="0" anchor="t" anchorCtr="0"/>
          <a:lstStyle/>
          <a:p>
            <a:pPr rtl="0"/>
            <a:r>
              <a:rPr lang="pt-BR" sz="3600">
                <a:solidFill>
                  <a:srgbClr val="FFFFFF"/>
                </a:solidFill>
              </a:rPr>
              <a:t>Visão geral do AWS CloudFormation</a:t>
            </a:r>
            <a:endParaRPr lang="en-US" sz="4400" dirty="0"/>
          </a:p>
        </p:txBody>
      </p:sp>
      <p:grpSp>
        <p:nvGrpSpPr>
          <p:cNvPr id="2" name="Group 1">
            <a:extLst>
              <a:ext uri="{FF2B5EF4-FFF2-40B4-BE49-F238E27FC236}">
                <a16:creationId xmlns:a16="http://schemas.microsoft.com/office/drawing/2014/main" id="{E2F3B72C-F1DE-3642-B244-32DA75990019}"/>
              </a:ext>
              <a:ext uri="{C183D7F6-B498-43B3-948B-1728B52AA6E4}">
                <adec:decorative xmlns:adec="http://schemas.microsoft.com/office/drawing/2017/decorative" xmlns="" val="1"/>
              </a:ext>
            </a:extLst>
          </p:cNvPr>
          <p:cNvGrpSpPr/>
          <p:nvPr/>
        </p:nvGrpSpPr>
        <p:grpSpPr>
          <a:xfrm>
            <a:off x="1630063" y="2022094"/>
            <a:ext cx="8588974" cy="2532274"/>
            <a:chOff x="1630063" y="2022094"/>
            <a:chExt cx="8588974" cy="2532274"/>
          </a:xfrm>
        </p:grpSpPr>
        <p:pic>
          <p:nvPicPr>
            <p:cNvPr id="140" name="Graphic 139">
              <a:extLst>
                <a:ext uri="{FF2B5EF4-FFF2-40B4-BE49-F238E27FC236}">
                  <a16:creationId xmlns:a16="http://schemas.microsoft.com/office/drawing/2014/main" id="{B0DE821D-1E4E-2A4E-98C7-17E479AB6FB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30063" y="2870480"/>
              <a:ext cx="640080" cy="640080"/>
            </a:xfrm>
            <a:prstGeom prst="rect">
              <a:avLst/>
            </a:prstGeom>
          </p:spPr>
        </p:pic>
        <p:cxnSp>
          <p:nvCxnSpPr>
            <p:cNvPr id="169" name="Straight Arrow Connector 168">
              <a:extLst>
                <a:ext uri="{FF2B5EF4-FFF2-40B4-BE49-F238E27FC236}">
                  <a16:creationId xmlns:a16="http://schemas.microsoft.com/office/drawing/2014/main" id="{A66DD50A-88AA-CD4D-9F58-C150875B197B}"/>
                </a:ext>
              </a:extLst>
            </p:cNvPr>
            <p:cNvCxnSpPr>
              <a:cxnSpLocks/>
              <a:stCxn id="140" idx="3"/>
              <a:endCxn id="141" idx="1"/>
            </p:cNvCxnSpPr>
            <p:nvPr/>
          </p:nvCxnSpPr>
          <p:spPr>
            <a:xfrm flipV="1">
              <a:off x="2270143" y="3185752"/>
              <a:ext cx="1677270" cy="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1" name="Graphic 140">
              <a:extLst>
                <a:ext uri="{FF2B5EF4-FFF2-40B4-BE49-F238E27FC236}">
                  <a16:creationId xmlns:a16="http://schemas.microsoft.com/office/drawing/2014/main" id="{6170B9A4-B974-414A-B63B-2340FA15903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47413" y="2865712"/>
              <a:ext cx="640080" cy="640080"/>
            </a:xfrm>
            <a:prstGeom prst="rect">
              <a:avLst/>
            </a:prstGeom>
          </p:spPr>
        </p:pic>
        <p:pic>
          <p:nvPicPr>
            <p:cNvPr id="142" name="Graphic 141">
              <a:extLst>
                <a:ext uri="{FF2B5EF4-FFF2-40B4-BE49-F238E27FC236}">
                  <a16:creationId xmlns:a16="http://schemas.microsoft.com/office/drawing/2014/main" id="{C25C1196-A1E8-FC4E-9E25-C77C8C37BB7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847499" y="4005728"/>
              <a:ext cx="548640" cy="548640"/>
            </a:xfrm>
            <a:prstGeom prst="rect">
              <a:avLst/>
            </a:prstGeom>
          </p:spPr>
        </p:pic>
        <p:pic>
          <p:nvPicPr>
            <p:cNvPr id="143" name="Graphic 142">
              <a:extLst>
                <a:ext uri="{FF2B5EF4-FFF2-40B4-BE49-F238E27FC236}">
                  <a16:creationId xmlns:a16="http://schemas.microsoft.com/office/drawing/2014/main" id="{2B90B064-E225-944A-9AEB-1E3FF4C5A3D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47499" y="2022094"/>
              <a:ext cx="548640" cy="548640"/>
            </a:xfrm>
            <a:prstGeom prst="rect">
              <a:avLst/>
            </a:prstGeom>
          </p:spPr>
        </p:pic>
        <p:pic>
          <p:nvPicPr>
            <p:cNvPr id="144" name="Graphic 143">
              <a:extLst>
                <a:ext uri="{FF2B5EF4-FFF2-40B4-BE49-F238E27FC236}">
                  <a16:creationId xmlns:a16="http://schemas.microsoft.com/office/drawing/2014/main" id="{4469DB71-3D4D-744D-9262-7210B3553BF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847499" y="2664113"/>
              <a:ext cx="548640" cy="548640"/>
            </a:xfrm>
            <a:prstGeom prst="rect">
              <a:avLst/>
            </a:prstGeom>
          </p:spPr>
        </p:pic>
        <p:pic>
          <p:nvPicPr>
            <p:cNvPr id="145" name="Graphic 144">
              <a:extLst>
                <a:ext uri="{FF2B5EF4-FFF2-40B4-BE49-F238E27FC236}">
                  <a16:creationId xmlns:a16="http://schemas.microsoft.com/office/drawing/2014/main" id="{F61D85A3-4A10-5340-9082-90C476E93431}"/>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847499" y="3329418"/>
              <a:ext cx="548640" cy="548640"/>
            </a:xfrm>
            <a:prstGeom prst="rect">
              <a:avLst/>
            </a:prstGeom>
          </p:spPr>
        </p:pic>
        <p:cxnSp>
          <p:nvCxnSpPr>
            <p:cNvPr id="150" name="Elbow Connector 149">
              <a:extLst>
                <a:ext uri="{FF2B5EF4-FFF2-40B4-BE49-F238E27FC236}">
                  <a16:creationId xmlns:a16="http://schemas.microsoft.com/office/drawing/2014/main" id="{D9230AAE-B56E-A542-AB55-056644C7ACBF}"/>
                </a:ext>
              </a:extLst>
            </p:cNvPr>
            <p:cNvCxnSpPr>
              <a:cxnSpLocks/>
              <a:stCxn id="63" idx="3"/>
              <a:endCxn id="143" idx="1"/>
            </p:cNvCxnSpPr>
            <p:nvPr/>
          </p:nvCxnSpPr>
          <p:spPr>
            <a:xfrm flipV="1">
              <a:off x="6491816" y="2296414"/>
              <a:ext cx="1355683" cy="889338"/>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2" name="Elbow Connector 151">
              <a:extLst>
                <a:ext uri="{FF2B5EF4-FFF2-40B4-BE49-F238E27FC236}">
                  <a16:creationId xmlns:a16="http://schemas.microsoft.com/office/drawing/2014/main" id="{1EBDDF07-9515-D74C-B630-3AEB5B5E7212}"/>
                </a:ext>
              </a:extLst>
            </p:cNvPr>
            <p:cNvCxnSpPr>
              <a:cxnSpLocks/>
              <a:stCxn id="63" idx="3"/>
              <a:endCxn id="144" idx="1"/>
            </p:cNvCxnSpPr>
            <p:nvPr/>
          </p:nvCxnSpPr>
          <p:spPr>
            <a:xfrm flipV="1">
              <a:off x="6491816" y="2938433"/>
              <a:ext cx="1355683" cy="247319"/>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4" name="Elbow Connector 153">
              <a:extLst>
                <a:ext uri="{FF2B5EF4-FFF2-40B4-BE49-F238E27FC236}">
                  <a16:creationId xmlns:a16="http://schemas.microsoft.com/office/drawing/2014/main" id="{8B290E4F-B0A1-7740-80E5-94C0660E011F}"/>
                </a:ext>
              </a:extLst>
            </p:cNvPr>
            <p:cNvCxnSpPr>
              <a:cxnSpLocks/>
              <a:stCxn id="63" idx="3"/>
              <a:endCxn id="145" idx="1"/>
            </p:cNvCxnSpPr>
            <p:nvPr/>
          </p:nvCxnSpPr>
          <p:spPr>
            <a:xfrm>
              <a:off x="6491816" y="3185752"/>
              <a:ext cx="1355683" cy="41798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6" name="Elbow Connector 155">
              <a:extLst>
                <a:ext uri="{FF2B5EF4-FFF2-40B4-BE49-F238E27FC236}">
                  <a16:creationId xmlns:a16="http://schemas.microsoft.com/office/drawing/2014/main" id="{5908565B-7F64-EA49-BFC2-6ECE06E4216E}"/>
                </a:ext>
              </a:extLst>
            </p:cNvPr>
            <p:cNvCxnSpPr>
              <a:cxnSpLocks/>
              <a:stCxn id="63" idx="3"/>
              <a:endCxn id="142" idx="1"/>
            </p:cNvCxnSpPr>
            <p:nvPr/>
          </p:nvCxnSpPr>
          <p:spPr>
            <a:xfrm>
              <a:off x="6491816" y="3185752"/>
              <a:ext cx="1355683" cy="109429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pic>
          <p:nvPicPr>
            <p:cNvPr id="171" name="Graphic 170">
              <a:extLst>
                <a:ext uri="{FF2B5EF4-FFF2-40B4-BE49-F238E27FC236}">
                  <a16:creationId xmlns:a16="http://schemas.microsoft.com/office/drawing/2014/main" id="{7283F648-A14F-AD4E-B752-2E09D4935BD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670397" y="2911432"/>
              <a:ext cx="548640" cy="548640"/>
            </a:xfrm>
            <a:prstGeom prst="rect">
              <a:avLst/>
            </a:prstGeom>
          </p:spPr>
        </p:pic>
        <p:cxnSp>
          <p:nvCxnSpPr>
            <p:cNvPr id="183" name="Elbow Connector 182">
              <a:extLst>
                <a:ext uri="{FF2B5EF4-FFF2-40B4-BE49-F238E27FC236}">
                  <a16:creationId xmlns:a16="http://schemas.microsoft.com/office/drawing/2014/main" id="{6ABA8446-075E-5B40-A4C8-351F45ECFDAE}"/>
                </a:ext>
              </a:extLst>
            </p:cNvPr>
            <p:cNvCxnSpPr>
              <a:cxnSpLocks/>
              <a:stCxn id="171" idx="1"/>
              <a:endCxn id="143" idx="3"/>
            </p:cNvCxnSpPr>
            <p:nvPr/>
          </p:nvCxnSpPr>
          <p:spPr>
            <a:xfrm rot="10800000">
              <a:off x="8396139" y="2296414"/>
              <a:ext cx="1274258" cy="889338"/>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Elbow Connector 183">
              <a:extLst>
                <a:ext uri="{FF2B5EF4-FFF2-40B4-BE49-F238E27FC236}">
                  <a16:creationId xmlns:a16="http://schemas.microsoft.com/office/drawing/2014/main" id="{069E7EA4-FD6F-3547-87AB-297A918EF474}"/>
                </a:ext>
              </a:extLst>
            </p:cNvPr>
            <p:cNvCxnSpPr>
              <a:cxnSpLocks/>
              <a:stCxn id="171" idx="1"/>
              <a:endCxn id="144" idx="3"/>
            </p:cNvCxnSpPr>
            <p:nvPr/>
          </p:nvCxnSpPr>
          <p:spPr>
            <a:xfrm rot="10800000">
              <a:off x="8396139" y="2938434"/>
              <a:ext cx="1274258" cy="247319"/>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7" name="Elbow Connector 186">
              <a:extLst>
                <a:ext uri="{FF2B5EF4-FFF2-40B4-BE49-F238E27FC236}">
                  <a16:creationId xmlns:a16="http://schemas.microsoft.com/office/drawing/2014/main" id="{9D2031B3-42A0-484D-8B89-B23313E28606}"/>
                </a:ext>
              </a:extLst>
            </p:cNvPr>
            <p:cNvCxnSpPr>
              <a:cxnSpLocks/>
              <a:stCxn id="171" idx="1"/>
              <a:endCxn id="145" idx="3"/>
            </p:cNvCxnSpPr>
            <p:nvPr/>
          </p:nvCxnSpPr>
          <p:spPr>
            <a:xfrm rot="10800000" flipV="1">
              <a:off x="8396139" y="3185752"/>
              <a:ext cx="1274258" cy="417986"/>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0" name="Elbow Connector 189">
              <a:extLst>
                <a:ext uri="{FF2B5EF4-FFF2-40B4-BE49-F238E27FC236}">
                  <a16:creationId xmlns:a16="http://schemas.microsoft.com/office/drawing/2014/main" id="{008E6865-140E-1E49-A3F4-2BFE00CD29AD}"/>
                </a:ext>
              </a:extLst>
            </p:cNvPr>
            <p:cNvCxnSpPr>
              <a:cxnSpLocks/>
              <a:stCxn id="171" idx="1"/>
              <a:endCxn id="142" idx="3"/>
            </p:cNvCxnSpPr>
            <p:nvPr/>
          </p:nvCxnSpPr>
          <p:spPr>
            <a:xfrm rot="10800000" flipV="1">
              <a:off x="8396139" y="3185752"/>
              <a:ext cx="1274258" cy="1094296"/>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63" name="Graphic 62">
              <a:extLst>
                <a:ext uri="{FF2B5EF4-FFF2-40B4-BE49-F238E27FC236}">
                  <a16:creationId xmlns:a16="http://schemas.microsoft.com/office/drawing/2014/main" id="{6AA3A06C-727E-4648-8F84-33B8AF43FD4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943176" y="2911432"/>
              <a:ext cx="548640" cy="548640"/>
            </a:xfrm>
            <a:prstGeom prst="rect">
              <a:avLst/>
            </a:prstGeom>
          </p:spPr>
        </p:pic>
        <p:cxnSp>
          <p:nvCxnSpPr>
            <p:cNvPr id="68" name="Straight Arrow Connector 67">
              <a:extLst>
                <a:ext uri="{FF2B5EF4-FFF2-40B4-BE49-F238E27FC236}">
                  <a16:creationId xmlns:a16="http://schemas.microsoft.com/office/drawing/2014/main" id="{6D4D9ED6-922E-D64F-A105-51DD117A832D}"/>
                </a:ext>
              </a:extLst>
            </p:cNvPr>
            <p:cNvCxnSpPr>
              <a:cxnSpLocks/>
              <a:stCxn id="141" idx="3"/>
              <a:endCxn id="63" idx="1"/>
            </p:cNvCxnSpPr>
            <p:nvPr/>
          </p:nvCxnSpPr>
          <p:spPr>
            <a:xfrm>
              <a:off x="4587493" y="3185752"/>
              <a:ext cx="13556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Oval 20">
            <a:extLst>
              <a:ext uri="{FF2B5EF4-FFF2-40B4-BE49-F238E27FC236}">
                <a16:creationId xmlns:a16="http://schemas.microsoft.com/office/drawing/2014/main" id="{695979EC-5623-4E40-93CE-CB246B08AFE9}"/>
              </a:ext>
            </a:extLst>
          </p:cNvPr>
          <p:cNvSpPr/>
          <p:nvPr/>
        </p:nvSpPr>
        <p:spPr>
          <a:xfrm>
            <a:off x="1752228" y="3543862"/>
            <a:ext cx="365760" cy="3927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1</a:t>
            </a:r>
          </a:p>
        </p:txBody>
      </p:sp>
      <p:sp>
        <p:nvSpPr>
          <p:cNvPr id="195" name="Code your infrastructure…">
            <a:extLst>
              <a:ext uri="{FF2B5EF4-FFF2-40B4-BE49-F238E27FC236}">
                <a16:creationId xmlns:a16="http://schemas.microsoft.com/office/drawing/2014/main" id="{7176F073-A7F7-BB42-82B2-020D150D9FF9}"/>
              </a:ext>
            </a:extLst>
          </p:cNvPr>
          <p:cNvSpPr txBox="1"/>
          <p:nvPr/>
        </p:nvSpPr>
        <p:spPr>
          <a:xfrm>
            <a:off x="97882" y="3969959"/>
            <a:ext cx="2342662" cy="8241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rtlCol="0"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r" rtl="0"/>
            <a:r>
              <a:rPr lang="pt-BR" sz="1600">
                <a:solidFill>
                  <a:schemeClr val="tx1"/>
                </a:solidFill>
                <a:latin typeface="+mn-lt"/>
              </a:rPr>
              <a:t>Defina seus recursos em um </a:t>
            </a:r>
            <a:r>
              <a:rPr lang="pt-BR" sz="1600" b="1"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modelo</a:t>
            </a:r>
            <a:r>
              <a:rPr lang="pt-BR" sz="1600" i="1" smtClean="0">
                <a:solidFill>
                  <a:schemeClr val="tx1"/>
                </a:solidFill>
                <a:latin typeface="+mn-lt"/>
              </a:rPr>
              <a:t> </a:t>
            </a:r>
            <a:r>
              <a:rPr lang="pt-BR" sz="1600">
                <a:solidFill>
                  <a:schemeClr val="tx1"/>
                </a:solidFill>
                <a:latin typeface="+mn-lt"/>
              </a:rPr>
              <a:t>ou use um modelo pré-criado.</a:t>
            </a:r>
            <a:endParaRPr sz="1600" dirty="0">
              <a:solidFill>
                <a:schemeClr val="tx1"/>
              </a:solidFill>
              <a:latin typeface="+mn-lt"/>
            </a:endParaRPr>
          </a:p>
        </p:txBody>
      </p:sp>
      <p:sp>
        <p:nvSpPr>
          <p:cNvPr id="49" name="Oval 48">
            <a:extLst>
              <a:ext uri="{FF2B5EF4-FFF2-40B4-BE49-F238E27FC236}">
                <a16:creationId xmlns:a16="http://schemas.microsoft.com/office/drawing/2014/main" id="{C8D0EC78-6070-634A-9254-323EEE5DE7DE}"/>
              </a:ext>
            </a:extLst>
          </p:cNvPr>
          <p:cNvSpPr/>
          <p:nvPr/>
        </p:nvSpPr>
        <p:spPr>
          <a:xfrm>
            <a:off x="4084572" y="354386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2</a:t>
            </a:r>
          </a:p>
        </p:txBody>
      </p:sp>
      <p:sp>
        <p:nvSpPr>
          <p:cNvPr id="196" name="Check out your template…">
            <a:extLst>
              <a:ext uri="{FF2B5EF4-FFF2-40B4-BE49-F238E27FC236}">
                <a16:creationId xmlns:a16="http://schemas.microsoft.com/office/drawing/2014/main" id="{82C53116-32C5-3941-A142-DC34991CF639}"/>
              </a:ext>
            </a:extLst>
          </p:cNvPr>
          <p:cNvSpPr txBox="1"/>
          <p:nvPr/>
        </p:nvSpPr>
        <p:spPr>
          <a:xfrm>
            <a:off x="2989184" y="3969959"/>
            <a:ext cx="2398906" cy="10703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rtlCol="0" anchor="ctr">
            <a:spAutoFit/>
          </a:bodyPr>
          <a:lstStyle>
            <a:defPPr>
              <a:defRPr lang="en-US"/>
            </a:defPPr>
            <a:lvl1pPr algn="r" defTabSz="825500">
              <a:defRPr sz="1600">
                <a:ea typeface="Amazon Ember Light"/>
                <a:cs typeface="Amazon Ember Light"/>
              </a:defRPr>
            </a:lvl1pPr>
          </a:lstStyle>
          <a:p>
            <a:pPr algn="ctr" rtl="0"/>
            <a:r>
              <a:t>Faça upload do modelo no AWS CloudFormation </a:t>
            </a:r>
            <a:r>
              <a:rPr lang="pt-BR" i="1"/>
              <a:t>ou</a:t>
            </a:r>
            <a:r>
              <a:rPr lang="pt-BR"/>
              <a:t> aponte para um modelo armazenado em um bucket do S3.</a:t>
            </a:r>
            <a:endParaRPr dirty="0"/>
          </a:p>
        </p:txBody>
      </p:sp>
      <p:sp>
        <p:nvSpPr>
          <p:cNvPr id="74" name="Oval 73">
            <a:extLst>
              <a:ext uri="{FF2B5EF4-FFF2-40B4-BE49-F238E27FC236}">
                <a16:creationId xmlns:a16="http://schemas.microsoft.com/office/drawing/2014/main" id="{9458D5FE-5EA3-9C4E-AC7B-F2D6EE6887FB}"/>
              </a:ext>
            </a:extLst>
          </p:cNvPr>
          <p:cNvSpPr/>
          <p:nvPr/>
        </p:nvSpPr>
        <p:spPr>
          <a:xfrm>
            <a:off x="6014735" y="429353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3</a:t>
            </a:r>
          </a:p>
        </p:txBody>
      </p:sp>
      <p:sp>
        <p:nvSpPr>
          <p:cNvPr id="197" name="Use AWS CloudFormation…">
            <a:extLst>
              <a:ext uri="{FF2B5EF4-FFF2-40B4-BE49-F238E27FC236}">
                <a16:creationId xmlns:a16="http://schemas.microsoft.com/office/drawing/2014/main" id="{DFFC79C8-5AAA-4D41-B728-745DA8921FDC}"/>
              </a:ext>
            </a:extLst>
          </p:cNvPr>
          <p:cNvSpPr txBox="1"/>
          <p:nvPr/>
        </p:nvSpPr>
        <p:spPr>
          <a:xfrm>
            <a:off x="5933629" y="4719067"/>
            <a:ext cx="3303694" cy="13165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rtlCol="0"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l" rtl="0"/>
            <a:r>
              <a:rPr lang="pt-BR" sz="1600">
                <a:solidFill>
                  <a:schemeClr val="tx1"/>
                </a:solidFill>
                <a:latin typeface="+mn-lt"/>
              </a:rPr>
              <a:t>Execute uma ação de </a:t>
            </a:r>
            <a:r>
              <a:rPr lang="pt-BR" sz="16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criação de pilha.</a:t>
            </a:r>
            <a:r>
              <a:rPr lang="pt-BR" sz="1600">
                <a:solidFill>
                  <a:schemeClr val="tx1"/>
                </a:solidFill>
                <a:latin typeface="+mn-lt"/>
              </a:rPr>
              <a:t> Os recursos são criados em vários serviços em sua conta da AWS como um ambiente em execução. </a:t>
            </a:r>
            <a:r>
              <a:rPr lang="en-US" sz="1600" dirty="0">
                <a:solidFill>
                  <a:schemeClr val="tx1"/>
                </a:solidFill>
                <a:latin typeface="+mn-lt"/>
              </a:rPr>
              <a:t/>
            </a:r>
            <a:br>
              <a:rPr lang="en-US" sz="1600" dirty="0">
                <a:solidFill>
                  <a:schemeClr val="tx1"/>
                </a:solidFill>
                <a:latin typeface="+mn-lt"/>
              </a:rPr>
            </a:br>
            <a:endParaRPr sz="1600" dirty="0">
              <a:solidFill>
                <a:schemeClr val="tx1"/>
              </a:solidFill>
              <a:latin typeface="+mn-lt"/>
            </a:endParaRPr>
          </a:p>
        </p:txBody>
      </p:sp>
      <p:sp>
        <p:nvSpPr>
          <p:cNvPr id="50" name="Oval 49">
            <a:extLst>
              <a:ext uri="{FF2B5EF4-FFF2-40B4-BE49-F238E27FC236}">
                <a16:creationId xmlns:a16="http://schemas.microsoft.com/office/drawing/2014/main" id="{18EC40C8-0469-F447-8314-2C6360AA6857}"/>
              </a:ext>
            </a:extLst>
          </p:cNvPr>
          <p:cNvSpPr/>
          <p:nvPr/>
        </p:nvSpPr>
        <p:spPr>
          <a:xfrm>
            <a:off x="9751822" y="354386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t>4</a:t>
            </a:r>
          </a:p>
        </p:txBody>
      </p:sp>
      <p:sp>
        <p:nvSpPr>
          <p:cNvPr id="83" name="Use AWS CloudFormation…">
            <a:extLst>
              <a:ext uri="{FF2B5EF4-FFF2-40B4-BE49-F238E27FC236}">
                <a16:creationId xmlns:a16="http://schemas.microsoft.com/office/drawing/2014/main" id="{77FB525F-4800-EB41-9DB9-6A8AA913FC0D}"/>
              </a:ext>
            </a:extLst>
          </p:cNvPr>
          <p:cNvSpPr txBox="1"/>
          <p:nvPr/>
        </p:nvSpPr>
        <p:spPr>
          <a:xfrm>
            <a:off x="9503073" y="3969959"/>
            <a:ext cx="2398906" cy="15628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rtlCol="0"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l" rtl="0"/>
            <a:r>
              <a:rPr lang="pt-BR" sz="1600">
                <a:solidFill>
                  <a:schemeClr val="tx1"/>
                </a:solidFill>
                <a:latin typeface="+mn-lt"/>
              </a:rPr>
              <a:t>A pilha mantém o controle dos recursos criados. Mais tarde, você pode </a:t>
            </a:r>
            <a:r>
              <a:rPr lang="pt-BR" sz="16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atualizar a pilha</a:t>
            </a:r>
            <a:r>
              <a:rPr lang="pt-BR" sz="1600">
                <a:solidFill>
                  <a:schemeClr val="tx1"/>
                </a:solidFill>
                <a:latin typeface="+mn-lt"/>
              </a:rPr>
              <a:t>, </a:t>
            </a:r>
            <a:r>
              <a:rPr lang="pt-BR" sz="16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detectar desvios </a:t>
            </a:r>
            <a:r>
              <a:rPr lang="pt-BR" sz="1600">
                <a:solidFill>
                  <a:schemeClr val="tx1"/>
                </a:solidFill>
                <a:latin typeface="+mn-lt"/>
              </a:rPr>
              <a:t>ou </a:t>
            </a:r>
            <a:r>
              <a:rPr lang="pt-BR" sz="16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excluir a pilha</a:t>
            </a:r>
            <a:r>
              <a:rPr lang="pt-BR" sz="1600">
                <a:solidFill>
                  <a:schemeClr val="tx1"/>
                </a:solidFill>
                <a:latin typeface="+mn-lt"/>
              </a:rPr>
              <a:t>.</a:t>
            </a:r>
            <a:endParaRPr sz="1600" dirty="0">
              <a:solidFill>
                <a:schemeClr val="tx1"/>
              </a:solidFill>
              <a:latin typeface="+mn-lt"/>
            </a:endParaRPr>
          </a:p>
        </p:txBody>
      </p:sp>
    </p:spTree>
    <p:custDataLst>
      <p:tags r:id="rId1"/>
    </p:custDataLst>
    <p:extLst>
      <p:ext uri="{BB962C8B-B14F-4D97-AF65-F5344CB8AC3E}">
        <p14:creationId xmlns:p14="http://schemas.microsoft.com/office/powerpoint/2010/main" val="1328611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D3BF84A5-9EAA-4841-87B4-131D61732A38}"/>
              </a:ext>
            </a:extLst>
          </p:cNvPr>
          <p:cNvSpPr>
            <a:spLocks noGrp="1"/>
          </p:cNvSpPr>
          <p:nvPr>
            <p:ph type="title"/>
          </p:nvPr>
        </p:nvSpPr>
        <p:spPr>
          <a:xfrm>
            <a:off x="404872" y="296988"/>
            <a:ext cx="9034272" cy="550401"/>
          </a:xfrm>
        </p:spPr>
        <p:txBody>
          <a:bodyPr rtlCol="0" anchor="t" anchorCtr="0"/>
          <a:lstStyle/>
          <a:p>
            <a:pPr algn="l" rtl="0"/>
            <a:r>
              <a:rPr lang="pt-BR">
                <a:solidFill>
                  <a:srgbClr val="FFFFFF"/>
                </a:solidFill>
              </a:rPr>
              <a:t>Infraestrutura como código (IaC)</a:t>
            </a:r>
            <a:endParaRPr lang="en-US" sz="4800" dirty="0"/>
          </a:p>
        </p:txBody>
      </p:sp>
      <p:sp>
        <p:nvSpPr>
          <p:cNvPr id="29" name="TextBox 28">
            <a:extLst>
              <a:ext uri="{FF2B5EF4-FFF2-40B4-BE49-F238E27FC236}">
                <a16:creationId xmlns:a16="http://schemas.microsoft.com/office/drawing/2014/main" id="{E137329F-0DC9-414F-BECC-692334088C1D}"/>
              </a:ext>
            </a:extLst>
          </p:cNvPr>
          <p:cNvSpPr txBox="1"/>
          <p:nvPr/>
        </p:nvSpPr>
        <p:spPr>
          <a:xfrm>
            <a:off x="3182373" y="1490917"/>
            <a:ext cx="4980552" cy="1015663"/>
          </a:xfrm>
          <a:prstGeom prst="rect">
            <a:avLst/>
          </a:prstGeom>
          <a:noFill/>
        </p:spPr>
        <p:txBody>
          <a:bodyPr wrap="squar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Para o desenvolvimento da Nuvem AWS, a escolha interna para o IaC é o </a:t>
            </a:r>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AWS CloudFormation</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5" name="Content Placeholder 4">
            <a:extLst>
              <a:ext uri="{FF2B5EF4-FFF2-40B4-BE49-F238E27FC236}">
                <a16:creationId xmlns:a16="http://schemas.microsoft.com/office/drawing/2014/main" id="{6A7DD421-1081-1040-8E31-D6F3E046A61E}"/>
              </a:ext>
            </a:extLst>
          </p:cNvPr>
          <p:cNvSpPr>
            <a:spLocks noGrp="1"/>
          </p:cNvSpPr>
          <p:nvPr>
            <p:ph idx="1"/>
          </p:nvPr>
        </p:nvSpPr>
        <p:spPr>
          <a:xfrm>
            <a:off x="444993" y="2705668"/>
            <a:ext cx="6260269" cy="3588508"/>
          </a:xfrm>
        </p:spPr>
        <p:txBody>
          <a:bodyPr rtlCol="0"/>
          <a:lstStyle/>
          <a:p>
            <a:pPr rtl="0"/>
            <a:r>
              <a:rPr lang="pt-BR" sz="2400"/>
              <a:t>O IaC é o processo de provisionamento e gerenciamento dos recursos de nuvem, escrevendo um arquivo de modelo que seja: </a:t>
            </a:r>
            <a:endParaRPr lang="en-US" sz="1000" dirty="0"/>
          </a:p>
          <a:p>
            <a:pPr lvl="1"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Legível para humanos</a:t>
            </a:r>
          </a:p>
          <a:p>
            <a:pPr lvl="1"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Consumível pela máquina</a:t>
            </a:r>
          </a:p>
          <a:p>
            <a:pPr lvl="5" rtl="0"/>
            <a:endParaRPr lang="en-US" sz="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sz="2400"/>
              <a:t>É uma infraestrutura que você pode replicar, reimplantar e reutilizar</a:t>
            </a:r>
          </a:p>
          <a:p>
            <a:pPr lvl="5" rtl="0"/>
            <a:endParaRPr lang="en-US" sz="700" dirty="0"/>
          </a:p>
          <a:p>
            <a:pPr rtl="0"/>
            <a:r>
              <a:rPr lang="pt-BR" sz="2400"/>
              <a:t>No caso de falhas, você pode reverter para o último estado íntegro</a:t>
            </a:r>
          </a:p>
          <a:p>
            <a:pPr rtl="0"/>
            <a:endParaRPr lang="en-US" sz="2400" dirty="0"/>
          </a:p>
        </p:txBody>
      </p:sp>
      <p:grpSp>
        <p:nvGrpSpPr>
          <p:cNvPr id="2" name="Group 1" descr="template that is used to create three stacks">
            <a:extLst>
              <a:ext uri="{FF2B5EF4-FFF2-40B4-BE49-F238E27FC236}">
                <a16:creationId xmlns:a16="http://schemas.microsoft.com/office/drawing/2014/main" id="{C5F98502-02C5-D64D-82A1-7073328C2C39}"/>
              </a:ext>
            </a:extLst>
          </p:cNvPr>
          <p:cNvGrpSpPr/>
          <p:nvPr/>
        </p:nvGrpSpPr>
        <p:grpSpPr>
          <a:xfrm>
            <a:off x="9439144" y="1212849"/>
            <a:ext cx="2610673" cy="2101364"/>
            <a:chOff x="9439144" y="1528175"/>
            <a:chExt cx="2610673" cy="2101364"/>
          </a:xfrm>
        </p:grpSpPr>
        <p:sp>
          <p:nvSpPr>
            <p:cNvPr id="6" name="TextBox 5"/>
            <p:cNvSpPr txBox="1"/>
            <p:nvPr/>
          </p:nvSpPr>
          <p:spPr>
            <a:xfrm>
              <a:off x="10118165" y="2032651"/>
              <a:ext cx="1309033" cy="338554"/>
            </a:xfrm>
            <a:prstGeom prst="rect">
              <a:avLst/>
            </a:prstGeom>
            <a:noFill/>
          </p:spPr>
          <p:txBody>
            <a:bodyPr wrap="square" rtlCol="0">
              <a:spAutoFit/>
            </a:bodyPr>
            <a:lstStyle/>
            <a:p>
              <a:pPr algn="ctr" rtl="0"/>
              <a:r>
                <a:rPr lang="pt-BR" sz="1600">
                  <a:ea typeface="Verdana" charset="0"/>
                  <a:cs typeface="Verdana" charset="0"/>
                </a:rPr>
                <a:t>Modelo</a:t>
              </a:r>
            </a:p>
          </p:txBody>
        </p:sp>
        <p:pic>
          <p:nvPicPr>
            <p:cNvPr id="19" name="Graphic 18">
              <a:extLst>
                <a:ext uri="{FF2B5EF4-FFF2-40B4-BE49-F238E27FC236}">
                  <a16:creationId xmlns:a16="http://schemas.microsoft.com/office/drawing/2014/main" id="{E641AA09-E3D6-D448-A604-8A70C7B2BD2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499447" y="1528175"/>
              <a:ext cx="548640" cy="548640"/>
            </a:xfrm>
            <a:prstGeom prst="rect">
              <a:avLst/>
            </a:prstGeom>
          </p:spPr>
        </p:pic>
        <p:sp>
          <p:nvSpPr>
            <p:cNvPr id="8" name="TextBox 7"/>
            <p:cNvSpPr txBox="1"/>
            <p:nvPr/>
          </p:nvSpPr>
          <p:spPr>
            <a:xfrm>
              <a:off x="9439144" y="3287463"/>
              <a:ext cx="999560" cy="338554"/>
            </a:xfrm>
            <a:prstGeom prst="rect">
              <a:avLst/>
            </a:prstGeom>
            <a:noFill/>
          </p:spPr>
          <p:txBody>
            <a:bodyPr wrap="square" rtlCol="0">
              <a:spAutoFit/>
            </a:bodyPr>
            <a:lstStyle/>
            <a:p>
              <a:pPr algn="ctr" rtl="0"/>
              <a:r>
                <a:rPr lang="pt-BR" sz="1600">
                  <a:ea typeface="Verdana" charset="0"/>
                  <a:cs typeface="Verdana" charset="0"/>
                </a:rPr>
                <a:t>Pilha</a:t>
              </a:r>
            </a:p>
          </p:txBody>
        </p:sp>
        <p:pic>
          <p:nvPicPr>
            <p:cNvPr id="20" name="Graphic 19">
              <a:extLst>
                <a:ext uri="{FF2B5EF4-FFF2-40B4-BE49-F238E27FC236}">
                  <a16:creationId xmlns:a16="http://schemas.microsoft.com/office/drawing/2014/main" id="{3F3818E9-E8BC-4644-959F-95E3407EB3D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91695" y="2763399"/>
              <a:ext cx="550814" cy="550814"/>
            </a:xfrm>
            <a:prstGeom prst="rect">
              <a:avLst/>
            </a:prstGeom>
          </p:spPr>
        </p:pic>
        <p:sp>
          <p:nvSpPr>
            <p:cNvPr id="22" name="TextBox 21">
              <a:extLst>
                <a:ext uri="{FF2B5EF4-FFF2-40B4-BE49-F238E27FC236}">
                  <a16:creationId xmlns:a16="http://schemas.microsoft.com/office/drawing/2014/main" id="{924CBA34-1B6F-1246-9E18-DFEA1234FECC}"/>
                </a:ext>
              </a:extLst>
            </p:cNvPr>
            <p:cNvSpPr txBox="1"/>
            <p:nvPr/>
          </p:nvSpPr>
          <p:spPr>
            <a:xfrm>
              <a:off x="10272900" y="3290985"/>
              <a:ext cx="999560" cy="338554"/>
            </a:xfrm>
            <a:prstGeom prst="rect">
              <a:avLst/>
            </a:prstGeom>
            <a:noFill/>
          </p:spPr>
          <p:txBody>
            <a:bodyPr wrap="square" rtlCol="0">
              <a:spAutoFit/>
            </a:bodyPr>
            <a:lstStyle/>
            <a:p>
              <a:pPr algn="ctr" rtl="0"/>
              <a:r>
                <a:rPr lang="pt-BR" sz="1600">
                  <a:ea typeface="Verdana" charset="0"/>
                  <a:cs typeface="Verdana" charset="0"/>
                </a:rPr>
                <a:t>Pilha</a:t>
              </a:r>
            </a:p>
          </p:txBody>
        </p:sp>
        <p:pic>
          <p:nvPicPr>
            <p:cNvPr id="23" name="Graphic 22">
              <a:extLst>
                <a:ext uri="{FF2B5EF4-FFF2-40B4-BE49-F238E27FC236}">
                  <a16:creationId xmlns:a16="http://schemas.microsoft.com/office/drawing/2014/main" id="{D71C9A8F-59E7-374D-9A0A-D33195D2931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497273" y="2763399"/>
              <a:ext cx="550814" cy="550814"/>
            </a:xfrm>
            <a:prstGeom prst="rect">
              <a:avLst/>
            </a:prstGeom>
          </p:spPr>
        </p:pic>
        <p:sp>
          <p:nvSpPr>
            <p:cNvPr id="25" name="TextBox 24">
              <a:extLst>
                <a:ext uri="{FF2B5EF4-FFF2-40B4-BE49-F238E27FC236}">
                  <a16:creationId xmlns:a16="http://schemas.microsoft.com/office/drawing/2014/main" id="{48C8FCE1-4302-1646-8891-566D77CB5824}"/>
                </a:ext>
              </a:extLst>
            </p:cNvPr>
            <p:cNvSpPr txBox="1"/>
            <p:nvPr/>
          </p:nvSpPr>
          <p:spPr>
            <a:xfrm>
              <a:off x="11050257" y="3290985"/>
              <a:ext cx="999560" cy="338554"/>
            </a:xfrm>
            <a:prstGeom prst="rect">
              <a:avLst/>
            </a:prstGeom>
            <a:noFill/>
          </p:spPr>
          <p:txBody>
            <a:bodyPr wrap="square" rtlCol="0">
              <a:spAutoFit/>
            </a:bodyPr>
            <a:lstStyle/>
            <a:p>
              <a:pPr algn="ctr" rtl="0"/>
              <a:r>
                <a:rPr lang="pt-BR" sz="1600">
                  <a:ea typeface="Verdana" charset="0"/>
                  <a:cs typeface="Verdana" charset="0"/>
                </a:rPr>
                <a:t>Pilha</a:t>
              </a:r>
            </a:p>
          </p:txBody>
        </p:sp>
        <p:pic>
          <p:nvPicPr>
            <p:cNvPr id="26" name="Graphic 25">
              <a:extLst>
                <a:ext uri="{FF2B5EF4-FFF2-40B4-BE49-F238E27FC236}">
                  <a16:creationId xmlns:a16="http://schemas.microsoft.com/office/drawing/2014/main" id="{8EDEF600-34F6-384A-9078-12246FC6DBD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274630" y="2763399"/>
              <a:ext cx="550814" cy="550814"/>
            </a:xfrm>
            <a:prstGeom prst="rect">
              <a:avLst/>
            </a:prstGeom>
          </p:spPr>
        </p:pic>
        <p:grpSp>
          <p:nvGrpSpPr>
            <p:cNvPr id="35" name="Group 34">
              <a:extLst>
                <a:ext uri="{FF2B5EF4-FFF2-40B4-BE49-F238E27FC236}">
                  <a16:creationId xmlns:a16="http://schemas.microsoft.com/office/drawing/2014/main" id="{90EF99EA-353A-E54A-9147-34E3E382B628}"/>
                </a:ext>
              </a:extLst>
            </p:cNvPr>
            <p:cNvGrpSpPr/>
            <p:nvPr/>
          </p:nvGrpSpPr>
          <p:grpSpPr>
            <a:xfrm>
              <a:off x="9967103" y="2371201"/>
              <a:ext cx="1582933" cy="392198"/>
              <a:chOff x="11960517" y="3064492"/>
              <a:chExt cx="1899518" cy="592220"/>
            </a:xfrm>
          </p:grpSpPr>
          <p:cxnSp>
            <p:nvCxnSpPr>
              <p:cNvPr id="30" name="Elbow Connector 29">
                <a:extLst>
                  <a:ext uri="{FF2B5EF4-FFF2-40B4-BE49-F238E27FC236}">
                    <a16:creationId xmlns:a16="http://schemas.microsoft.com/office/drawing/2014/main" id="{AE3972BF-ED1B-7047-9DDB-ADE5B3ABE07C}"/>
                  </a:ext>
                </a:extLst>
              </p:cNvPr>
              <p:cNvCxnSpPr>
                <a:cxnSpLocks/>
                <a:stCxn id="6" idx="2"/>
                <a:endCxn id="20" idx="0"/>
              </p:cNvCxnSpPr>
              <p:nvPr/>
            </p:nvCxnSpPr>
            <p:spPr>
              <a:xfrm rot="5400000">
                <a:off x="12147758" y="2877255"/>
                <a:ext cx="592214" cy="9666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75C0240F-3572-7645-9083-BA44B627E2F5}"/>
                  </a:ext>
                </a:extLst>
              </p:cNvPr>
              <p:cNvCxnSpPr>
                <a:cxnSpLocks/>
                <a:stCxn id="6" idx="2"/>
                <a:endCxn id="23" idx="0"/>
              </p:cNvCxnSpPr>
              <p:nvPr/>
            </p:nvCxnSpPr>
            <p:spPr>
              <a:xfrm rot="5400000">
                <a:off x="12631104" y="3360601"/>
                <a:ext cx="592214" cy="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8CE99B6D-A6B1-1544-ADAF-6B89ED8F8229}"/>
                  </a:ext>
                </a:extLst>
              </p:cNvPr>
              <p:cNvCxnSpPr>
                <a:cxnSpLocks/>
                <a:stCxn id="6" idx="2"/>
                <a:endCxn id="26" idx="0"/>
              </p:cNvCxnSpPr>
              <p:nvPr/>
            </p:nvCxnSpPr>
            <p:spPr>
              <a:xfrm rot="16200000" flipH="1">
                <a:off x="13097516" y="2894192"/>
                <a:ext cx="592214" cy="9328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grpSp>
      <p:graphicFrame>
        <p:nvGraphicFramePr>
          <p:cNvPr id="36" name="Diagram 35" descr="a circle with six labeled points on it. The labels are: Dev, Test, Staging, Prod, Demos, and Regions.">
            <a:extLst>
              <a:ext uri="{FF2B5EF4-FFF2-40B4-BE49-F238E27FC236}">
                <a16:creationId xmlns:a16="http://schemas.microsoft.com/office/drawing/2014/main" id="{B2E88593-F168-B44F-B2CC-6F4E35DA98D4}"/>
              </a:ext>
            </a:extLst>
          </p:cNvPr>
          <p:cNvGraphicFramePr/>
          <p:nvPr>
            <p:extLst>
              <p:ext uri="{D42A27DB-BD31-4B8C-83A1-F6EECF244321}">
                <p14:modId xmlns:p14="http://schemas.microsoft.com/office/powerpoint/2010/main" val="1536250356"/>
              </p:ext>
            </p:extLst>
          </p:nvPr>
        </p:nvGraphicFramePr>
        <p:xfrm>
          <a:off x="6763837" y="3240128"/>
          <a:ext cx="4135901" cy="33290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95203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28AD-4718-3444-A7EC-0247B05D24B3}"/>
              </a:ext>
            </a:extLst>
          </p:cNvPr>
          <p:cNvSpPr>
            <a:spLocks noGrp="1"/>
          </p:cNvSpPr>
          <p:nvPr>
            <p:ph type="title"/>
          </p:nvPr>
        </p:nvSpPr>
        <p:spPr>
          <a:xfrm>
            <a:off x="407525" y="260120"/>
            <a:ext cx="9034272" cy="695616"/>
          </a:xfrm>
        </p:spPr>
        <p:txBody>
          <a:bodyPr rtlCol="0"/>
          <a:lstStyle/>
          <a:p>
            <a:pPr rtl="0"/>
            <a:r>
              <a:rPr lang="pt-BR"/>
              <a:t>Infraestrutura como código: benefícios</a:t>
            </a:r>
          </a:p>
        </p:txBody>
      </p:sp>
      <p:grpSp>
        <p:nvGrpSpPr>
          <p:cNvPr id="6" name="Group 5" descr="a template used to create stacks 1, 2, and 3. Each stack creates a  matching load balancer and auto scaling group configuration.">
            <a:extLst>
              <a:ext uri="{FF2B5EF4-FFF2-40B4-BE49-F238E27FC236}">
                <a16:creationId xmlns:a16="http://schemas.microsoft.com/office/drawing/2014/main" id="{36BBB09C-E239-AB4E-BC8E-632C92A4219B}"/>
              </a:ext>
            </a:extLst>
          </p:cNvPr>
          <p:cNvGrpSpPr/>
          <p:nvPr/>
        </p:nvGrpSpPr>
        <p:grpSpPr>
          <a:xfrm>
            <a:off x="54629" y="1302640"/>
            <a:ext cx="6425141" cy="5012099"/>
            <a:chOff x="54629" y="1302640"/>
            <a:chExt cx="6425141" cy="5012099"/>
          </a:xfrm>
        </p:grpSpPr>
        <p:sp>
          <p:nvSpPr>
            <p:cNvPr id="5" name="TextBox 4">
              <a:extLst>
                <a:ext uri="{FF2B5EF4-FFF2-40B4-BE49-F238E27FC236}">
                  <a16:creationId xmlns:a16="http://schemas.microsoft.com/office/drawing/2014/main" id="{578BA8E6-8DAD-F24A-B59C-853AE8A7170F}"/>
                </a:ext>
              </a:extLst>
            </p:cNvPr>
            <p:cNvSpPr txBox="1"/>
            <p:nvPr/>
          </p:nvSpPr>
          <p:spPr>
            <a:xfrm>
              <a:off x="54629" y="3231399"/>
              <a:ext cx="1460694" cy="527444"/>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Modelo</a:t>
              </a:r>
            </a:p>
          </p:txBody>
        </p:sp>
        <p:pic>
          <p:nvPicPr>
            <p:cNvPr id="58" name="Graphic 57">
              <a:extLst>
                <a:ext uri="{FF2B5EF4-FFF2-40B4-BE49-F238E27FC236}">
                  <a16:creationId xmlns:a16="http://schemas.microsoft.com/office/drawing/2014/main" id="{618521CB-D4B6-9A49-874A-639C9D1D00B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8088" y="2566231"/>
              <a:ext cx="601261" cy="601261"/>
            </a:xfrm>
            <a:prstGeom prst="rect">
              <a:avLst/>
            </a:prstGeom>
          </p:spPr>
        </p:pic>
        <p:grpSp>
          <p:nvGrpSpPr>
            <p:cNvPr id="77" name="Group 76">
              <a:extLst>
                <a:ext uri="{FF2B5EF4-FFF2-40B4-BE49-F238E27FC236}">
                  <a16:creationId xmlns:a16="http://schemas.microsoft.com/office/drawing/2014/main" id="{D8AC2085-9E85-704E-B6A8-6F5815AD1C7D}"/>
                </a:ext>
              </a:extLst>
            </p:cNvPr>
            <p:cNvGrpSpPr/>
            <p:nvPr/>
          </p:nvGrpSpPr>
          <p:grpSpPr>
            <a:xfrm>
              <a:off x="2585436" y="1302640"/>
              <a:ext cx="2792239" cy="1490226"/>
              <a:chOff x="7253249" y="2476350"/>
              <a:chExt cx="2792239" cy="1490226"/>
            </a:xfrm>
          </p:grpSpPr>
          <p:sp>
            <p:nvSpPr>
              <p:cNvPr id="59" name="TextBox 58">
                <a:extLst>
                  <a:ext uri="{FF2B5EF4-FFF2-40B4-BE49-F238E27FC236}">
                    <a16:creationId xmlns:a16="http://schemas.microsoft.com/office/drawing/2014/main" id="{07C96694-AA2D-2048-8A43-589CBB708085}"/>
                  </a:ext>
                </a:extLst>
              </p:cNvPr>
              <p:cNvSpPr txBox="1"/>
              <p:nvPr/>
            </p:nvSpPr>
            <p:spPr>
              <a:xfrm>
                <a:off x="8594493" y="2543010"/>
                <a:ext cx="1450995" cy="338554"/>
              </a:xfrm>
              <a:prstGeom prst="rect">
                <a:avLst/>
              </a:prstGeom>
              <a:noFill/>
            </p:spPr>
            <p:txBody>
              <a:bodyPr wrap="square" rtlCol="0">
                <a:spAutoFit/>
              </a:bodyPr>
              <a:lstStyle/>
              <a:p>
                <a:pPr algn="ctr" rtl="0"/>
                <a:r>
                  <a:rPr lang="pt-BR" sz="1600"/>
                  <a:t>Balanceador de carga</a:t>
                </a:r>
              </a:p>
            </p:txBody>
          </p:sp>
          <p:pic>
            <p:nvPicPr>
              <p:cNvPr id="60" name="Graphic 59">
                <a:extLst>
                  <a:ext uri="{FF2B5EF4-FFF2-40B4-BE49-F238E27FC236}">
                    <a16:creationId xmlns:a16="http://schemas.microsoft.com/office/drawing/2014/main" id="{D7110F7E-9B15-D14E-9DA6-AE0207E4165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5385" y="2476350"/>
                <a:ext cx="457200" cy="457200"/>
              </a:xfrm>
              <a:prstGeom prst="rect">
                <a:avLst/>
              </a:prstGeom>
            </p:spPr>
          </p:pic>
          <p:sp>
            <p:nvSpPr>
              <p:cNvPr id="61" name="Rectangle 60">
                <a:extLst>
                  <a:ext uri="{FF2B5EF4-FFF2-40B4-BE49-F238E27FC236}">
                    <a16:creationId xmlns:a16="http://schemas.microsoft.com/office/drawing/2014/main" id="{74D9BA21-A926-E14E-A582-87307F445235}"/>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p:txBody>
          </p:sp>
          <p:pic>
            <p:nvPicPr>
              <p:cNvPr id="62" name="Graphic 61">
                <a:extLst>
                  <a:ext uri="{FF2B5EF4-FFF2-40B4-BE49-F238E27FC236}">
                    <a16:creationId xmlns:a16="http://schemas.microsoft.com/office/drawing/2014/main" id="{4BBE8401-5733-6446-9272-2384B6E21A0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53249" y="3045101"/>
                <a:ext cx="277535" cy="277535"/>
              </a:xfrm>
              <a:prstGeom prst="rect">
                <a:avLst/>
              </a:prstGeom>
            </p:spPr>
          </p:pic>
          <p:pic>
            <p:nvPicPr>
              <p:cNvPr id="63" name="Graphic 62">
                <a:extLst>
                  <a:ext uri="{FF2B5EF4-FFF2-40B4-BE49-F238E27FC236}">
                    <a16:creationId xmlns:a16="http://schemas.microsoft.com/office/drawing/2014/main" id="{97C75BE2-335D-5447-967A-3D6844622F4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89594" y="3139161"/>
                <a:ext cx="457200" cy="457200"/>
              </a:xfrm>
              <a:prstGeom prst="rect">
                <a:avLst/>
              </a:prstGeom>
            </p:spPr>
          </p:pic>
          <p:pic>
            <p:nvPicPr>
              <p:cNvPr id="65" name="Graphic 64">
                <a:extLst>
                  <a:ext uri="{FF2B5EF4-FFF2-40B4-BE49-F238E27FC236}">
                    <a16:creationId xmlns:a16="http://schemas.microsoft.com/office/drawing/2014/main" id="{1E4D9D71-D756-764D-8534-F4A25048675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715922" y="3139161"/>
                <a:ext cx="457200" cy="457200"/>
              </a:xfrm>
              <a:prstGeom prst="rect">
                <a:avLst/>
              </a:prstGeom>
            </p:spPr>
          </p:pic>
          <p:sp>
            <p:nvSpPr>
              <p:cNvPr id="67" name="TextBox 66">
                <a:extLst>
                  <a:ext uri="{FF2B5EF4-FFF2-40B4-BE49-F238E27FC236}">
                    <a16:creationId xmlns:a16="http://schemas.microsoft.com/office/drawing/2014/main" id="{535451CF-A1C3-2645-BA33-393570BFDCE9}"/>
                  </a:ext>
                </a:extLst>
              </p:cNvPr>
              <p:cNvSpPr txBox="1"/>
              <p:nvPr/>
            </p:nvSpPr>
            <p:spPr>
              <a:xfrm>
                <a:off x="7353816" y="3607839"/>
                <a:ext cx="2058645" cy="307777"/>
              </a:xfrm>
              <a:prstGeom prst="rect">
                <a:avLst/>
              </a:prstGeom>
              <a:noFill/>
            </p:spPr>
            <p:txBody>
              <a:bodyPr wrap="square" rtlCol="0">
                <a:spAutoFit/>
              </a:bodyPr>
              <a:lstStyle/>
              <a:p>
                <a:pPr algn="ctr" rtl="0"/>
                <a:r>
                  <a:rPr lang="pt-BR" sz="1400"/>
                  <a:t>Grupo de Auto Scaling</a:t>
                </a:r>
              </a:p>
            </p:txBody>
          </p:sp>
          <p:pic>
            <p:nvPicPr>
              <p:cNvPr id="68" name="Graphic 67">
                <a:extLst>
                  <a:ext uri="{FF2B5EF4-FFF2-40B4-BE49-F238E27FC236}">
                    <a16:creationId xmlns:a16="http://schemas.microsoft.com/office/drawing/2014/main" id="{FA714A1F-2FE5-E341-B47D-E818018BA37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54539" y="3139161"/>
                <a:ext cx="457200" cy="457200"/>
              </a:xfrm>
              <a:prstGeom prst="rect">
                <a:avLst/>
              </a:prstGeom>
            </p:spPr>
          </p:pic>
          <p:cxnSp>
            <p:nvCxnSpPr>
              <p:cNvPr id="69" name="Straight Arrow Connector 68">
                <a:extLst>
                  <a:ext uri="{FF2B5EF4-FFF2-40B4-BE49-F238E27FC236}">
                    <a16:creationId xmlns:a16="http://schemas.microsoft.com/office/drawing/2014/main" id="{6806C7E2-A1CB-104B-AEFF-E472260C66B9}"/>
                  </a:ext>
                </a:extLst>
              </p:cNvPr>
              <p:cNvCxnSpPr>
                <a:stCxn id="60" idx="2"/>
                <a:endCxn id="63"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3AFDE7A-4217-6E4B-A38B-411110B6EE87}"/>
                  </a:ext>
                </a:extLst>
              </p:cNvPr>
              <p:cNvCxnSpPr>
                <a:cxnSpLocks/>
                <a:stCxn id="60" idx="2"/>
                <a:endCxn id="68"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54FA590-6C33-7E48-944E-96760FE0EBD4}"/>
                  </a:ext>
                </a:extLst>
              </p:cNvPr>
              <p:cNvCxnSpPr>
                <a:cxnSpLocks/>
                <a:stCxn id="60" idx="2"/>
                <a:endCxn id="65"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F3EF508C-5A40-E942-B028-9DB0D27DD418}"/>
                </a:ext>
              </a:extLst>
            </p:cNvPr>
            <p:cNvGrpSpPr/>
            <p:nvPr/>
          </p:nvGrpSpPr>
          <p:grpSpPr>
            <a:xfrm>
              <a:off x="3687531" y="3088329"/>
              <a:ext cx="2792239" cy="1490226"/>
              <a:chOff x="7253249" y="2476350"/>
              <a:chExt cx="2792239" cy="1490226"/>
            </a:xfrm>
          </p:grpSpPr>
          <p:sp>
            <p:nvSpPr>
              <p:cNvPr id="81" name="TextBox 80">
                <a:extLst>
                  <a:ext uri="{FF2B5EF4-FFF2-40B4-BE49-F238E27FC236}">
                    <a16:creationId xmlns:a16="http://schemas.microsoft.com/office/drawing/2014/main" id="{B5D2FEDD-8C9F-2F45-9D97-795A4C615A5F}"/>
                  </a:ext>
                </a:extLst>
              </p:cNvPr>
              <p:cNvSpPr txBox="1"/>
              <p:nvPr/>
            </p:nvSpPr>
            <p:spPr>
              <a:xfrm>
                <a:off x="8594493" y="2543010"/>
                <a:ext cx="1450995" cy="338554"/>
              </a:xfrm>
              <a:prstGeom prst="rect">
                <a:avLst/>
              </a:prstGeom>
              <a:noFill/>
            </p:spPr>
            <p:txBody>
              <a:bodyPr wrap="square" rtlCol="0">
                <a:spAutoFit/>
              </a:bodyPr>
              <a:lstStyle/>
              <a:p>
                <a:pPr algn="ctr" rtl="0"/>
                <a:r>
                  <a:rPr lang="pt-BR" sz="1600"/>
                  <a:t>Balanceador de carga</a:t>
                </a:r>
              </a:p>
            </p:txBody>
          </p:sp>
          <p:pic>
            <p:nvPicPr>
              <p:cNvPr id="82" name="Graphic 81">
                <a:extLst>
                  <a:ext uri="{FF2B5EF4-FFF2-40B4-BE49-F238E27FC236}">
                    <a16:creationId xmlns:a16="http://schemas.microsoft.com/office/drawing/2014/main" id="{245CEFD8-ABF3-1446-A401-BAE7C28D4F2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5385" y="2476350"/>
                <a:ext cx="457200" cy="457200"/>
              </a:xfrm>
              <a:prstGeom prst="rect">
                <a:avLst/>
              </a:prstGeom>
            </p:spPr>
          </p:pic>
          <p:sp>
            <p:nvSpPr>
              <p:cNvPr id="83" name="Rectangle 82">
                <a:extLst>
                  <a:ext uri="{FF2B5EF4-FFF2-40B4-BE49-F238E27FC236}">
                    <a16:creationId xmlns:a16="http://schemas.microsoft.com/office/drawing/2014/main" id="{FB5B4EF4-F4F9-DD44-AB8D-B3D0143C0AFD}"/>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p:txBody>
          </p:sp>
          <p:pic>
            <p:nvPicPr>
              <p:cNvPr id="84" name="Graphic 83">
                <a:extLst>
                  <a:ext uri="{FF2B5EF4-FFF2-40B4-BE49-F238E27FC236}">
                    <a16:creationId xmlns:a16="http://schemas.microsoft.com/office/drawing/2014/main" id="{37D9269D-0529-7744-B3A8-43E9AD30EEC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53249" y="3045101"/>
                <a:ext cx="277535" cy="277535"/>
              </a:xfrm>
              <a:prstGeom prst="rect">
                <a:avLst/>
              </a:prstGeom>
            </p:spPr>
          </p:pic>
          <p:pic>
            <p:nvPicPr>
              <p:cNvPr id="85" name="Graphic 84">
                <a:extLst>
                  <a:ext uri="{FF2B5EF4-FFF2-40B4-BE49-F238E27FC236}">
                    <a16:creationId xmlns:a16="http://schemas.microsoft.com/office/drawing/2014/main" id="{610F4D88-90BA-8749-AA21-2B72B63D2C7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89594" y="3139161"/>
                <a:ext cx="457200" cy="457200"/>
              </a:xfrm>
              <a:prstGeom prst="rect">
                <a:avLst/>
              </a:prstGeom>
            </p:spPr>
          </p:pic>
          <p:pic>
            <p:nvPicPr>
              <p:cNvPr id="86" name="Graphic 85">
                <a:extLst>
                  <a:ext uri="{FF2B5EF4-FFF2-40B4-BE49-F238E27FC236}">
                    <a16:creationId xmlns:a16="http://schemas.microsoft.com/office/drawing/2014/main" id="{9099307A-0F12-D340-BD25-34BC8F40B85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715922" y="3139161"/>
                <a:ext cx="457200" cy="457200"/>
              </a:xfrm>
              <a:prstGeom prst="rect">
                <a:avLst/>
              </a:prstGeom>
            </p:spPr>
          </p:pic>
          <p:sp>
            <p:nvSpPr>
              <p:cNvPr id="87" name="TextBox 86">
                <a:extLst>
                  <a:ext uri="{FF2B5EF4-FFF2-40B4-BE49-F238E27FC236}">
                    <a16:creationId xmlns:a16="http://schemas.microsoft.com/office/drawing/2014/main" id="{670F6FE4-A8ED-F04E-BC44-08634D47F30B}"/>
                  </a:ext>
                </a:extLst>
              </p:cNvPr>
              <p:cNvSpPr txBox="1"/>
              <p:nvPr/>
            </p:nvSpPr>
            <p:spPr>
              <a:xfrm>
                <a:off x="7353816" y="3607839"/>
                <a:ext cx="2058645" cy="307777"/>
              </a:xfrm>
              <a:prstGeom prst="rect">
                <a:avLst/>
              </a:prstGeom>
              <a:noFill/>
            </p:spPr>
            <p:txBody>
              <a:bodyPr wrap="square" rtlCol="0">
                <a:spAutoFit/>
              </a:bodyPr>
              <a:lstStyle/>
              <a:p>
                <a:pPr algn="ctr" rtl="0"/>
                <a:r>
                  <a:rPr lang="pt-BR" sz="1400"/>
                  <a:t>Grupo de Auto Scaling</a:t>
                </a:r>
              </a:p>
            </p:txBody>
          </p:sp>
          <p:pic>
            <p:nvPicPr>
              <p:cNvPr id="88" name="Graphic 87">
                <a:extLst>
                  <a:ext uri="{FF2B5EF4-FFF2-40B4-BE49-F238E27FC236}">
                    <a16:creationId xmlns:a16="http://schemas.microsoft.com/office/drawing/2014/main" id="{71E239B6-3C7C-0D42-A9A6-0AD2CF162BB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54539" y="3139161"/>
                <a:ext cx="457200" cy="457200"/>
              </a:xfrm>
              <a:prstGeom prst="rect">
                <a:avLst/>
              </a:prstGeom>
            </p:spPr>
          </p:pic>
          <p:cxnSp>
            <p:nvCxnSpPr>
              <p:cNvPr id="89" name="Straight Arrow Connector 88">
                <a:extLst>
                  <a:ext uri="{FF2B5EF4-FFF2-40B4-BE49-F238E27FC236}">
                    <a16:creationId xmlns:a16="http://schemas.microsoft.com/office/drawing/2014/main" id="{A1DB582B-B0DB-7241-A7CA-5E3713FC862B}"/>
                  </a:ext>
                </a:extLst>
              </p:cNvPr>
              <p:cNvCxnSpPr>
                <a:stCxn id="82" idx="2"/>
                <a:endCxn id="85"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80A0B1D-5881-E243-AF80-28BA0B41F64B}"/>
                  </a:ext>
                </a:extLst>
              </p:cNvPr>
              <p:cNvCxnSpPr>
                <a:cxnSpLocks/>
                <a:stCxn id="82" idx="2"/>
                <a:endCxn id="88"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A241088-1DB4-A84F-B681-34D57EA12B67}"/>
                  </a:ext>
                </a:extLst>
              </p:cNvPr>
              <p:cNvCxnSpPr>
                <a:cxnSpLocks/>
                <a:stCxn id="82" idx="2"/>
                <a:endCxn id="86"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39AE9D7E-1925-9F4F-876D-376D28FAE6BA}"/>
                </a:ext>
              </a:extLst>
            </p:cNvPr>
            <p:cNvGrpSpPr/>
            <p:nvPr/>
          </p:nvGrpSpPr>
          <p:grpSpPr>
            <a:xfrm>
              <a:off x="2521571" y="4824513"/>
              <a:ext cx="2792239" cy="1490226"/>
              <a:chOff x="7253249" y="2476350"/>
              <a:chExt cx="2792239" cy="1490226"/>
            </a:xfrm>
          </p:grpSpPr>
          <p:sp>
            <p:nvSpPr>
              <p:cNvPr id="93" name="TextBox 92">
                <a:extLst>
                  <a:ext uri="{FF2B5EF4-FFF2-40B4-BE49-F238E27FC236}">
                    <a16:creationId xmlns:a16="http://schemas.microsoft.com/office/drawing/2014/main" id="{FC7B847F-4CC8-D64C-8ADA-B7C70D0990DF}"/>
                  </a:ext>
                </a:extLst>
              </p:cNvPr>
              <p:cNvSpPr txBox="1"/>
              <p:nvPr/>
            </p:nvSpPr>
            <p:spPr>
              <a:xfrm>
                <a:off x="8594493" y="2543010"/>
                <a:ext cx="1450995" cy="338554"/>
              </a:xfrm>
              <a:prstGeom prst="rect">
                <a:avLst/>
              </a:prstGeom>
              <a:noFill/>
            </p:spPr>
            <p:txBody>
              <a:bodyPr wrap="square" rtlCol="0">
                <a:spAutoFit/>
              </a:bodyPr>
              <a:lstStyle/>
              <a:p>
                <a:pPr algn="ctr" rtl="0"/>
                <a:r>
                  <a:rPr lang="pt-BR" sz="1600"/>
                  <a:t>Balanceador de carga</a:t>
                </a:r>
              </a:p>
            </p:txBody>
          </p:sp>
          <p:pic>
            <p:nvPicPr>
              <p:cNvPr id="94" name="Graphic 93">
                <a:extLst>
                  <a:ext uri="{FF2B5EF4-FFF2-40B4-BE49-F238E27FC236}">
                    <a16:creationId xmlns:a16="http://schemas.microsoft.com/office/drawing/2014/main" id="{EA47A603-3A2E-E240-8797-E476EECC1AA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5385" y="2476350"/>
                <a:ext cx="457200" cy="457200"/>
              </a:xfrm>
              <a:prstGeom prst="rect">
                <a:avLst/>
              </a:prstGeom>
            </p:spPr>
          </p:pic>
          <p:sp>
            <p:nvSpPr>
              <p:cNvPr id="95" name="Rectangle 94">
                <a:extLst>
                  <a:ext uri="{FF2B5EF4-FFF2-40B4-BE49-F238E27FC236}">
                    <a16:creationId xmlns:a16="http://schemas.microsoft.com/office/drawing/2014/main" id="{DC231D80-71E4-C14A-8C77-E3D3E9B4D8B4}"/>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p:txBody>
          </p:sp>
          <p:pic>
            <p:nvPicPr>
              <p:cNvPr id="96" name="Graphic 95">
                <a:extLst>
                  <a:ext uri="{FF2B5EF4-FFF2-40B4-BE49-F238E27FC236}">
                    <a16:creationId xmlns:a16="http://schemas.microsoft.com/office/drawing/2014/main" id="{B9DA65A2-04C0-4C46-9F61-F6BAC850F4C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53249" y="3045101"/>
                <a:ext cx="277535" cy="277535"/>
              </a:xfrm>
              <a:prstGeom prst="rect">
                <a:avLst/>
              </a:prstGeom>
            </p:spPr>
          </p:pic>
          <p:pic>
            <p:nvPicPr>
              <p:cNvPr id="97" name="Graphic 96">
                <a:extLst>
                  <a:ext uri="{FF2B5EF4-FFF2-40B4-BE49-F238E27FC236}">
                    <a16:creationId xmlns:a16="http://schemas.microsoft.com/office/drawing/2014/main" id="{E34C19C9-9B23-244F-8887-15A00C2CA00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89594" y="3139161"/>
                <a:ext cx="457200" cy="457200"/>
              </a:xfrm>
              <a:prstGeom prst="rect">
                <a:avLst/>
              </a:prstGeom>
            </p:spPr>
          </p:pic>
          <p:pic>
            <p:nvPicPr>
              <p:cNvPr id="98" name="Graphic 97">
                <a:extLst>
                  <a:ext uri="{FF2B5EF4-FFF2-40B4-BE49-F238E27FC236}">
                    <a16:creationId xmlns:a16="http://schemas.microsoft.com/office/drawing/2014/main" id="{00A3A2D9-4CC9-F94B-94B2-6B6CFD9BD58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715922" y="3139161"/>
                <a:ext cx="457200" cy="457200"/>
              </a:xfrm>
              <a:prstGeom prst="rect">
                <a:avLst/>
              </a:prstGeom>
            </p:spPr>
          </p:pic>
          <p:sp>
            <p:nvSpPr>
              <p:cNvPr id="99" name="TextBox 98">
                <a:extLst>
                  <a:ext uri="{FF2B5EF4-FFF2-40B4-BE49-F238E27FC236}">
                    <a16:creationId xmlns:a16="http://schemas.microsoft.com/office/drawing/2014/main" id="{0E83D7D3-57C5-7746-9FC6-DA5F17A26F6C}"/>
                  </a:ext>
                </a:extLst>
              </p:cNvPr>
              <p:cNvSpPr txBox="1"/>
              <p:nvPr/>
            </p:nvSpPr>
            <p:spPr>
              <a:xfrm>
                <a:off x="7353816" y="3607839"/>
                <a:ext cx="2058645" cy="307777"/>
              </a:xfrm>
              <a:prstGeom prst="rect">
                <a:avLst/>
              </a:prstGeom>
              <a:noFill/>
            </p:spPr>
            <p:txBody>
              <a:bodyPr wrap="square" rtlCol="0">
                <a:spAutoFit/>
              </a:bodyPr>
              <a:lstStyle/>
              <a:p>
                <a:pPr algn="ctr" rtl="0"/>
                <a:r>
                  <a:rPr lang="pt-BR" sz="1400"/>
                  <a:t>Grupo de Auto Scaling</a:t>
                </a:r>
              </a:p>
            </p:txBody>
          </p:sp>
          <p:pic>
            <p:nvPicPr>
              <p:cNvPr id="100" name="Graphic 99">
                <a:extLst>
                  <a:ext uri="{FF2B5EF4-FFF2-40B4-BE49-F238E27FC236}">
                    <a16:creationId xmlns:a16="http://schemas.microsoft.com/office/drawing/2014/main" id="{53F5DD1C-1012-7A46-9757-0448A23E69C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54539" y="3139161"/>
                <a:ext cx="457200" cy="457200"/>
              </a:xfrm>
              <a:prstGeom prst="rect">
                <a:avLst/>
              </a:prstGeom>
            </p:spPr>
          </p:pic>
          <p:cxnSp>
            <p:nvCxnSpPr>
              <p:cNvPr id="101" name="Straight Arrow Connector 100">
                <a:extLst>
                  <a:ext uri="{FF2B5EF4-FFF2-40B4-BE49-F238E27FC236}">
                    <a16:creationId xmlns:a16="http://schemas.microsoft.com/office/drawing/2014/main" id="{763BC783-7D1E-1D4E-AFAD-AF3F7EE28566}"/>
                  </a:ext>
                </a:extLst>
              </p:cNvPr>
              <p:cNvCxnSpPr>
                <a:stCxn id="94" idx="2"/>
                <a:endCxn id="97"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0CE47A4-55C9-EB46-8366-BFFF24289222}"/>
                  </a:ext>
                </a:extLst>
              </p:cNvPr>
              <p:cNvCxnSpPr>
                <a:cxnSpLocks/>
                <a:stCxn id="94" idx="2"/>
                <a:endCxn id="100"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A10BE8B-D545-0243-90C0-6A1B11390899}"/>
                  </a:ext>
                </a:extLst>
              </p:cNvPr>
              <p:cNvCxnSpPr>
                <a:cxnSpLocks/>
                <a:stCxn id="94" idx="2"/>
                <a:endCxn id="98"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C2C41830-3732-5F41-8DD9-5CC45E16BF74}"/>
                </a:ext>
              </a:extLst>
            </p:cNvPr>
            <p:cNvCxnSpPr>
              <a:cxnSpLocks/>
              <a:stCxn id="58" idx="3"/>
              <a:endCxn id="61" idx="1"/>
            </p:cNvCxnSpPr>
            <p:nvPr/>
          </p:nvCxnSpPr>
          <p:spPr>
            <a:xfrm flipV="1">
              <a:off x="1079349" y="2337868"/>
              <a:ext cx="1506087" cy="52899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7A69C2A-029B-634D-8060-139C3CE43F74}"/>
                </a:ext>
              </a:extLst>
            </p:cNvPr>
            <p:cNvCxnSpPr>
              <a:cxnSpLocks/>
              <a:stCxn id="58" idx="3"/>
              <a:endCxn id="83" idx="1"/>
            </p:cNvCxnSpPr>
            <p:nvPr/>
          </p:nvCxnSpPr>
          <p:spPr>
            <a:xfrm>
              <a:off x="1079349" y="2866862"/>
              <a:ext cx="2608182" cy="125669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99DB1A9-F128-844B-BAEE-0AE540C7C73F}"/>
                </a:ext>
              </a:extLst>
            </p:cNvPr>
            <p:cNvCxnSpPr>
              <a:cxnSpLocks/>
              <a:stCxn id="58" idx="3"/>
              <a:endCxn id="95" idx="1"/>
            </p:cNvCxnSpPr>
            <p:nvPr/>
          </p:nvCxnSpPr>
          <p:spPr>
            <a:xfrm>
              <a:off x="1079349" y="2866862"/>
              <a:ext cx="1442222" cy="29928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34262A4-088C-824A-8D33-A78DA6D7DF9D}"/>
                </a:ext>
              </a:extLst>
            </p:cNvPr>
            <p:cNvSpPr txBox="1"/>
            <p:nvPr/>
          </p:nvSpPr>
          <p:spPr>
            <a:xfrm>
              <a:off x="1557762" y="2581505"/>
              <a:ext cx="1223442" cy="338554"/>
            </a:xfrm>
            <a:prstGeom prst="rect">
              <a:avLst/>
            </a:prstGeom>
            <a:noFill/>
          </p:spPr>
          <p:txBody>
            <a:bodyPr wrap="square" rtlCol="0">
              <a:spAutoFit/>
            </a:bodyPr>
            <a:lstStyle/>
            <a:p>
              <a:pPr algn="ctr" rtl="0"/>
              <a:r>
                <a:rPr lang="pt-BR" sz="1600"/>
                <a:t>Pilha 1</a:t>
              </a:r>
            </a:p>
          </p:txBody>
        </p:sp>
        <p:pic>
          <p:nvPicPr>
            <p:cNvPr id="114" name="Graphic 113">
              <a:extLst>
                <a:ext uri="{FF2B5EF4-FFF2-40B4-BE49-F238E27FC236}">
                  <a16:creationId xmlns:a16="http://schemas.microsoft.com/office/drawing/2014/main" id="{1713B374-93F9-0749-BAFD-86AF1BCE826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865521" y="2123639"/>
              <a:ext cx="469900" cy="469900"/>
            </a:xfrm>
            <a:prstGeom prst="rect">
              <a:avLst/>
            </a:prstGeom>
          </p:spPr>
        </p:pic>
        <p:sp>
          <p:nvSpPr>
            <p:cNvPr id="115" name="TextBox 114">
              <a:extLst>
                <a:ext uri="{FF2B5EF4-FFF2-40B4-BE49-F238E27FC236}">
                  <a16:creationId xmlns:a16="http://schemas.microsoft.com/office/drawing/2014/main" id="{746AA303-397F-7C4D-8807-115AD004CC64}"/>
                </a:ext>
              </a:extLst>
            </p:cNvPr>
            <p:cNvSpPr txBox="1"/>
            <p:nvPr/>
          </p:nvSpPr>
          <p:spPr>
            <a:xfrm>
              <a:off x="1839706" y="3666416"/>
              <a:ext cx="1223442" cy="338554"/>
            </a:xfrm>
            <a:prstGeom prst="rect">
              <a:avLst/>
            </a:prstGeom>
            <a:noFill/>
          </p:spPr>
          <p:txBody>
            <a:bodyPr wrap="square" rtlCol="0">
              <a:spAutoFit/>
            </a:bodyPr>
            <a:lstStyle/>
            <a:p>
              <a:pPr algn="ctr" rtl="0"/>
              <a:r>
                <a:rPr lang="pt-BR" sz="1600"/>
                <a:t>Pilha 2</a:t>
              </a:r>
            </a:p>
          </p:txBody>
        </p:sp>
        <p:pic>
          <p:nvPicPr>
            <p:cNvPr id="116" name="Graphic 115">
              <a:extLst>
                <a:ext uri="{FF2B5EF4-FFF2-40B4-BE49-F238E27FC236}">
                  <a16:creationId xmlns:a16="http://schemas.microsoft.com/office/drawing/2014/main" id="{CF0F6BB4-0D40-D24D-B10F-CA5BEFBF83D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216477" y="3225803"/>
              <a:ext cx="469900" cy="469900"/>
            </a:xfrm>
            <a:prstGeom prst="rect">
              <a:avLst/>
            </a:prstGeom>
          </p:spPr>
        </p:pic>
        <p:sp>
          <p:nvSpPr>
            <p:cNvPr id="117" name="TextBox 116">
              <a:extLst>
                <a:ext uri="{FF2B5EF4-FFF2-40B4-BE49-F238E27FC236}">
                  <a16:creationId xmlns:a16="http://schemas.microsoft.com/office/drawing/2014/main" id="{5421357C-31C9-C640-A736-A196E92662A9}"/>
                </a:ext>
              </a:extLst>
            </p:cNvPr>
            <p:cNvSpPr txBox="1"/>
            <p:nvPr/>
          </p:nvSpPr>
          <p:spPr>
            <a:xfrm>
              <a:off x="1075708" y="4812193"/>
              <a:ext cx="1223442" cy="338554"/>
            </a:xfrm>
            <a:prstGeom prst="rect">
              <a:avLst/>
            </a:prstGeom>
            <a:noFill/>
          </p:spPr>
          <p:txBody>
            <a:bodyPr wrap="square" rtlCol="0">
              <a:spAutoFit/>
            </a:bodyPr>
            <a:lstStyle/>
            <a:p>
              <a:pPr algn="ctr" rtl="0"/>
              <a:r>
                <a:rPr lang="pt-BR" sz="1600"/>
                <a:t>Pilha 3</a:t>
              </a:r>
            </a:p>
          </p:txBody>
        </p:sp>
        <p:pic>
          <p:nvPicPr>
            <p:cNvPr id="118" name="Graphic 117">
              <a:extLst>
                <a:ext uri="{FF2B5EF4-FFF2-40B4-BE49-F238E27FC236}">
                  <a16:creationId xmlns:a16="http://schemas.microsoft.com/office/drawing/2014/main" id="{6D5743B2-15B6-D84D-BA78-B993FCB7550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521491" y="4371580"/>
              <a:ext cx="469900" cy="469900"/>
            </a:xfrm>
            <a:prstGeom prst="rect">
              <a:avLst/>
            </a:prstGeom>
          </p:spPr>
        </p:pic>
      </p:grpSp>
      <p:sp>
        <p:nvSpPr>
          <p:cNvPr id="79" name="Content Placeholder 78">
            <a:extLst>
              <a:ext uri="{FF2B5EF4-FFF2-40B4-BE49-F238E27FC236}">
                <a16:creationId xmlns:a16="http://schemas.microsoft.com/office/drawing/2014/main" id="{44ED65A1-2170-EF44-8884-90E142006855}"/>
              </a:ext>
            </a:extLst>
          </p:cNvPr>
          <p:cNvSpPr>
            <a:spLocks noGrp="1"/>
          </p:cNvSpPr>
          <p:nvPr>
            <p:ph idx="13"/>
          </p:nvPr>
        </p:nvSpPr>
        <p:spPr>
          <a:xfrm>
            <a:off x="6583953" y="1451805"/>
            <a:ext cx="5234047" cy="4648788"/>
          </a:xfrm>
        </p:spPr>
        <p:txBody>
          <a:bodyPr rtlCol="0"/>
          <a:lstStyle/>
          <a:p>
            <a:pPr marL="0" indent="0" rtl="0">
              <a:buNone/>
            </a:pPr>
            <a:r>
              <a:rPr lang="pt-BR" sz="2400"/>
              <a:t>Reduza vários ambientes de correspondência</a:t>
            </a:r>
          </a:p>
          <a:p>
            <a:pPr rtl="0"/>
            <a:r>
              <a:rPr lang="pt-BR" sz="1800"/>
              <a:t>Implementação rápida de ambientes complexos</a:t>
            </a:r>
          </a:p>
          <a:p>
            <a:pPr rtl="0"/>
            <a:r>
              <a:rPr lang="pt-BR" sz="1800"/>
              <a:t>Promove a consistência das configurações </a:t>
            </a:r>
          </a:p>
          <a:p>
            <a:pPr rtl="0"/>
            <a:r>
              <a:rPr lang="pt-BR" sz="1800"/>
              <a:t>Limpeza simples quando desejado (a exclusão da pilha exclui os recursos criados)</a:t>
            </a:r>
          </a:p>
          <a:p>
            <a:pPr rtl="0"/>
            <a:r>
              <a:rPr lang="pt-BR" sz="1800"/>
              <a:t>Fácil de propagar uma alteração em todas as pilhas</a:t>
            </a:r>
          </a:p>
          <a:p>
            <a:pPr lvl="1" rtl="0"/>
            <a:r>
              <a:rPr lang="pt-BR" sz="1600"/>
              <a:t>Modifique o modelo, execute a pilha de atualização em todas as pilhas</a:t>
            </a:r>
            <a:endParaRPr lang="en-US" sz="1400" dirty="0"/>
          </a:p>
          <a:p>
            <a:pPr lvl="1" rtl="0"/>
            <a:endParaRPr lang="en-US" sz="1200" dirty="0"/>
          </a:p>
          <a:p>
            <a:pPr marL="0" indent="0" rtl="0">
              <a:buNone/>
            </a:pPr>
            <a:r>
              <a:rPr lang="pt-BR" sz="2400"/>
              <a:t>Benefícios</a:t>
            </a:r>
          </a:p>
          <a:p>
            <a:pPr rtl="0"/>
            <a:r>
              <a:rPr lang="pt-BR" sz="1800"/>
              <a:t>Capacidade de reutilização</a:t>
            </a:r>
          </a:p>
          <a:p>
            <a:pPr rtl="0"/>
            <a:r>
              <a:rPr lang="pt-BR" sz="1800"/>
              <a:t>Repetibilidade</a:t>
            </a:r>
          </a:p>
          <a:p>
            <a:pPr rtl="0"/>
            <a:r>
              <a:rPr lang="pt-BR" sz="1800"/>
              <a:t>Manutenção</a:t>
            </a:r>
          </a:p>
        </p:txBody>
      </p:sp>
    </p:spTree>
    <p:custDataLst>
      <p:tags r:id="rId1"/>
    </p:custDataLst>
    <p:extLst>
      <p:ext uri="{BB962C8B-B14F-4D97-AF65-F5344CB8AC3E}">
        <p14:creationId xmlns:p14="http://schemas.microsoft.com/office/powerpoint/2010/main" val="296042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68414338-FF9A-8F46-973D-7BA32ABABF55}"/>
              </a:ext>
            </a:extLst>
          </p:cNvPr>
          <p:cNvSpPr/>
          <p:nvPr/>
        </p:nvSpPr>
        <p:spPr>
          <a:xfrm>
            <a:off x="6348385" y="1648206"/>
            <a:ext cx="5578221" cy="2062103"/>
          </a:xfrm>
          <a:prstGeom prst="rect">
            <a:avLst/>
          </a:prstGeom>
          <a:solidFill>
            <a:schemeClr val="bg1"/>
          </a:solidFill>
          <a:ln w="25400">
            <a:solidFill>
              <a:schemeClr val="bg1">
                <a:lumMod val="50000"/>
              </a:schemeClr>
            </a:solidFill>
          </a:ln>
        </p:spPr>
        <p:txBody>
          <a:bodyPr wrap="square">
            <a:spAutoFit/>
          </a:bodyPr>
          <a:lstStyle/>
          <a:p>
            <a:r>
              <a:rPr lang="en-US" sz="1600" dirty="0">
                <a:latin typeface="Lucida Console" panose="020B0609040504020204" pitchFamily="49" charset="0"/>
                <a:ea typeface="Amazon Ember" panose="020B0603020204020204" pitchFamily="34" charset="0"/>
                <a:cs typeface="Courier New" panose="02070309020205020404" pitchFamily="49" charset="0"/>
              </a:rPr>
              <a:t>{</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"AWSTemplateFormatVersion": "2010-09-09",</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"Resources" :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“awsexamplebucket1" :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"Type" : "AWS::S3::Bucket"</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a:t>
            </a:r>
          </a:p>
        </p:txBody>
      </p:sp>
      <p:sp>
        <p:nvSpPr>
          <p:cNvPr id="14" name="Rectangle 2">
            <a:extLst>
              <a:ext uri="{FF2B5EF4-FFF2-40B4-BE49-F238E27FC236}">
                <a16:creationId xmlns:a16="http://schemas.microsoft.com/office/drawing/2014/main" id="{933BE598-3C0D-184F-AC4E-F5E3B4E3D9CD}"/>
              </a:ext>
            </a:extLst>
          </p:cNvPr>
          <p:cNvSpPr/>
          <p:nvPr/>
        </p:nvSpPr>
        <p:spPr>
          <a:xfrm>
            <a:off x="6333395" y="4064572"/>
            <a:ext cx="5578221" cy="1077218"/>
          </a:xfrm>
          <a:prstGeom prst="rect">
            <a:avLst/>
          </a:prstGeom>
          <a:ln w="25400">
            <a:solidFill>
              <a:schemeClr val="bg1">
                <a:lumMod val="50000"/>
              </a:schemeClr>
            </a:solidFill>
          </a:ln>
        </p:spPr>
        <p:txBody>
          <a:bodyPr wrap="square">
            <a:spAutoFit/>
          </a:bodyPr>
          <a:lstStyle/>
          <a:p>
            <a:r>
              <a:rPr lang="en-US" sz="1600" dirty="0">
                <a:latin typeface="Lucida Console" panose="020B0609040504020204" pitchFamily="49" charset="0"/>
                <a:ea typeface="Amazon Ember" panose="020B0603020204020204" pitchFamily="34" charset="0"/>
                <a:cs typeface="Courier New" panose="02070309020205020404" pitchFamily="49" charset="0"/>
              </a:rPr>
              <a:t>AWSTemplateFormatVersion: 2010-09-09</a:t>
            </a:r>
          </a:p>
          <a:p>
            <a:r>
              <a:rPr lang="en-US" sz="1600" dirty="0">
                <a:latin typeface="Lucida Console" panose="020B0609040504020204" pitchFamily="49" charset="0"/>
                <a:ea typeface="Amazon Ember" panose="020B0603020204020204" pitchFamily="34" charset="0"/>
                <a:cs typeface="Courier New" panose="02070309020205020404" pitchFamily="49" charset="0"/>
              </a:rPr>
              <a:t>Resources:</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awsexamplebucket1:</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Type: AWS::S3::Bucket</a:t>
            </a:r>
          </a:p>
        </p:txBody>
      </p:sp>
      <p:sp>
        <p:nvSpPr>
          <p:cNvPr id="2" name="Title 1">
            <a:extLst>
              <a:ext uri="{FF2B5EF4-FFF2-40B4-BE49-F238E27FC236}">
                <a16:creationId xmlns:a16="http://schemas.microsoft.com/office/drawing/2014/main" id="{D42916A5-2123-AA49-BA1F-6E70187B4A66}"/>
              </a:ext>
            </a:extLst>
          </p:cNvPr>
          <p:cNvSpPr>
            <a:spLocks noGrp="1"/>
          </p:cNvSpPr>
          <p:nvPr>
            <p:ph type="title"/>
          </p:nvPr>
        </p:nvSpPr>
        <p:spPr/>
        <p:txBody>
          <a:bodyPr rtlCol="0"/>
          <a:lstStyle/>
          <a:p>
            <a:pPr rtl="0"/>
            <a:r>
              <a:rPr lang="pt-BR"/>
              <a:t>Sintaxe do modelo do AWS CloudFormation</a:t>
            </a:r>
          </a:p>
        </p:txBody>
      </p:sp>
      <p:sp>
        <p:nvSpPr>
          <p:cNvPr id="26" name="Content Placeholder 25">
            <a:extLst>
              <a:ext uri="{FF2B5EF4-FFF2-40B4-BE49-F238E27FC236}">
                <a16:creationId xmlns:a16="http://schemas.microsoft.com/office/drawing/2014/main" id="{2EC300E1-6A37-D54C-AEEE-BED00A8CFE98}"/>
              </a:ext>
            </a:extLst>
          </p:cNvPr>
          <p:cNvSpPr>
            <a:spLocks noGrp="1"/>
          </p:cNvSpPr>
          <p:nvPr>
            <p:ph idx="1"/>
          </p:nvPr>
        </p:nvSpPr>
        <p:spPr>
          <a:xfrm>
            <a:off x="419099" y="1528175"/>
            <a:ext cx="4951925" cy="4648788"/>
          </a:xfrm>
        </p:spPr>
        <p:txBody>
          <a:bodyPr rtlCol="0"/>
          <a:lstStyle/>
          <a:p>
            <a:pPr marL="0" indent="0" rtl="0">
              <a:buNone/>
            </a:pPr>
            <a:r>
              <a:rPr lang="pt-BR" sz="2400"/>
              <a:t>Modelos do AWS CloudFormation</a:t>
            </a:r>
          </a:p>
          <a:p>
            <a:pPr rtl="0"/>
            <a:r>
              <a:rPr lang="pt-BR" sz="2000"/>
              <a:t>Autor em JavaScript Object Notation (JSON) ou YAML Ain't Markup Language (YAML)</a:t>
            </a:r>
          </a:p>
          <a:p>
            <a:pPr lvl="3" rtl="0"/>
            <a:endParaRPr lang="en-US" sz="1000" dirty="0"/>
          </a:p>
          <a:p>
            <a:pPr rtl="0"/>
            <a:r>
              <a:rPr lang="pt-BR" sz="2000"/>
              <a:t>Vantagens do YAML: </a:t>
            </a:r>
          </a:p>
          <a:p>
            <a:pPr lvl="1" rtl="0"/>
            <a:r>
              <a:rPr lang="pt-BR" sz="1600"/>
              <a:t>Menos detalhado (sem os caracteres {}, "")</a:t>
            </a:r>
          </a:p>
          <a:p>
            <a:pPr lvl="1" rtl="0"/>
            <a:r>
              <a:rPr lang="pt-BR" sz="1600"/>
              <a:t>Suporta comentários incorporados</a:t>
            </a:r>
          </a:p>
          <a:p>
            <a:pPr lvl="3" rtl="0"/>
            <a:endParaRPr lang="en-US" sz="1000" dirty="0"/>
          </a:p>
          <a:p>
            <a:pPr rtl="0"/>
            <a:r>
              <a:rPr lang="pt-BR" sz="2000"/>
              <a:t>Vantagens do JSON: </a:t>
            </a:r>
          </a:p>
          <a:p>
            <a:pPr lvl="1" rtl="0"/>
            <a:r>
              <a:rPr lang="pt-BR" sz="1600"/>
              <a:t>Mais amplamente utilizado por outros sistemas informáticos (por exemplo, APIs)</a:t>
            </a:r>
          </a:p>
          <a:p>
            <a:pPr lvl="3" rtl="0"/>
            <a:endParaRPr lang="en-US" sz="400" dirty="0"/>
          </a:p>
          <a:p>
            <a:pPr rtl="0"/>
            <a:r>
              <a:rPr lang="pt-BR" sz="2000">
                <a:latin typeface="+mn-lt"/>
                <a:ea typeface="Amazon Ember" panose="020B0603020204020204" pitchFamily="34" charset="0"/>
                <a:cs typeface="Amazon Ember" panose="020B0603020204020204" pitchFamily="34" charset="0"/>
              </a:rPr>
              <a:t>Recomendação: </a:t>
            </a:r>
            <a:r>
              <a:rPr lang="pt-BR" sz="2000"/>
              <a:t>trate os modelos como código-fonte</a:t>
            </a:r>
          </a:p>
          <a:p>
            <a:pPr lvl="1" rtl="0"/>
            <a:r>
              <a:rPr lang="pt-BR" sz="1600"/>
              <a:t>Armazene-os em um repositório de códigos</a:t>
            </a:r>
          </a:p>
          <a:p>
            <a:pPr rtl="0"/>
            <a:endParaRPr lang="en-US" sz="2200" dirty="0"/>
          </a:p>
          <a:p>
            <a:pPr marL="0" indent="0" rtl="0">
              <a:buNone/>
            </a:pPr>
            <a:endParaRPr lang="en-US" sz="2400" dirty="0"/>
          </a:p>
        </p:txBody>
      </p:sp>
      <p:grpSp>
        <p:nvGrpSpPr>
          <p:cNvPr id="6" name="Group 5" descr="a CloudFormation template documented in  both JSON and YAML.">
            <a:extLst>
              <a:ext uri="{FF2B5EF4-FFF2-40B4-BE49-F238E27FC236}">
                <a16:creationId xmlns:a16="http://schemas.microsoft.com/office/drawing/2014/main" id="{FEDB7F74-0BD0-3F44-AA13-2E2445F6C9AE}"/>
              </a:ext>
            </a:extLst>
          </p:cNvPr>
          <p:cNvGrpSpPr/>
          <p:nvPr/>
        </p:nvGrpSpPr>
        <p:grpSpPr>
          <a:xfrm>
            <a:off x="5043363" y="2679258"/>
            <a:ext cx="6883243" cy="2462532"/>
            <a:chOff x="5043363" y="2679258"/>
            <a:chExt cx="6883243" cy="2462532"/>
          </a:xfrm>
        </p:grpSpPr>
        <p:cxnSp>
          <p:nvCxnSpPr>
            <p:cNvPr id="9" name="Elbow Connector 8">
              <a:extLst>
                <a:ext uri="{FF2B5EF4-FFF2-40B4-BE49-F238E27FC236}">
                  <a16:creationId xmlns:a16="http://schemas.microsoft.com/office/drawing/2014/main" id="{D10EE5F0-D8FF-2542-96FB-30F519A4F986}"/>
                </a:ext>
              </a:extLst>
            </p:cNvPr>
            <p:cNvCxnSpPr>
              <a:cxnSpLocks/>
            </p:cNvCxnSpPr>
            <p:nvPr/>
          </p:nvCxnSpPr>
          <p:spPr>
            <a:xfrm rot="16200000" flipH="1">
              <a:off x="5761811" y="4031597"/>
              <a:ext cx="358280" cy="784888"/>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B35FA4D-F642-8F42-9092-4EDA30920CC6}"/>
                </a:ext>
              </a:extLst>
            </p:cNvPr>
            <p:cNvSpPr txBox="1"/>
            <p:nvPr/>
          </p:nvSpPr>
          <p:spPr>
            <a:xfrm>
              <a:off x="9805851" y="3342792"/>
              <a:ext cx="2120755" cy="369332"/>
            </a:xfrm>
            <a:prstGeom prst="rect">
              <a:avLst/>
            </a:prstGeom>
            <a:solidFill>
              <a:schemeClr val="accent5"/>
            </a:solidFill>
          </p:spPr>
          <p:txBody>
            <a:bodyPr wrap="square" rtlCol="0">
              <a:spAutoFit/>
            </a:bodyPr>
            <a:lstStyle/>
            <a:p>
              <a:pPr rtl="0"/>
              <a:r>
                <a:rPr lang="pt-B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Exemplo de JSON</a:t>
              </a:r>
            </a:p>
          </p:txBody>
        </p:sp>
        <p:sp>
          <p:nvSpPr>
            <p:cNvPr id="16" name="TextBox 15">
              <a:extLst>
                <a:ext uri="{FF2B5EF4-FFF2-40B4-BE49-F238E27FC236}">
                  <a16:creationId xmlns:a16="http://schemas.microsoft.com/office/drawing/2014/main" id="{DBA89278-885F-9A4D-BA8D-F26343ED3687}"/>
                </a:ext>
              </a:extLst>
            </p:cNvPr>
            <p:cNvSpPr txBox="1"/>
            <p:nvPr/>
          </p:nvSpPr>
          <p:spPr>
            <a:xfrm>
              <a:off x="9884229" y="4772458"/>
              <a:ext cx="2012397" cy="369332"/>
            </a:xfrm>
            <a:prstGeom prst="rect">
              <a:avLst/>
            </a:prstGeom>
            <a:solidFill>
              <a:schemeClr val="accent6"/>
            </a:solidFill>
          </p:spPr>
          <p:txBody>
            <a:bodyPr wrap="square" rtlCol="0">
              <a:spAutoFit/>
            </a:bodyPr>
            <a:lstStyle/>
            <a:p>
              <a:pPr rtl="0"/>
              <a:r>
                <a:rPr lang="pt-B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Exemplo de YAML</a:t>
              </a:r>
            </a:p>
          </p:txBody>
        </p:sp>
        <p:cxnSp>
          <p:nvCxnSpPr>
            <p:cNvPr id="19" name="Elbow Connector 18">
              <a:extLst>
                <a:ext uri="{FF2B5EF4-FFF2-40B4-BE49-F238E27FC236}">
                  <a16:creationId xmlns:a16="http://schemas.microsoft.com/office/drawing/2014/main" id="{35C6779E-A3BD-194B-AB5C-47953D330F88}"/>
                </a:ext>
              </a:extLst>
            </p:cNvPr>
            <p:cNvCxnSpPr>
              <a:cxnSpLocks/>
            </p:cNvCxnSpPr>
            <p:nvPr/>
          </p:nvCxnSpPr>
          <p:spPr>
            <a:xfrm rot="5400000" flipH="1" flipV="1">
              <a:off x="5741538" y="2486228"/>
              <a:ext cx="413817" cy="799878"/>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80576920-CC34-0742-BC62-2CCED921B6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3363" y="3170401"/>
              <a:ext cx="1010287" cy="1010287"/>
            </a:xfrm>
            <a:prstGeom prst="rect">
              <a:avLst/>
            </a:prstGeom>
          </p:spPr>
        </p:pic>
      </p:grpSp>
      <p:sp>
        <p:nvSpPr>
          <p:cNvPr id="31" name="TextBox 30">
            <a:extLst>
              <a:ext uri="{FF2B5EF4-FFF2-40B4-BE49-F238E27FC236}">
                <a16:creationId xmlns:a16="http://schemas.microsoft.com/office/drawing/2014/main" id="{A709536D-913D-CE40-A77B-23F5F61AFB59}"/>
              </a:ext>
            </a:extLst>
          </p:cNvPr>
          <p:cNvSpPr txBox="1"/>
          <p:nvPr/>
        </p:nvSpPr>
        <p:spPr>
          <a:xfrm>
            <a:off x="5665759" y="5433020"/>
            <a:ext cx="5542171" cy="923330"/>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Os modelos também podem ser criados no </a:t>
            </a:r>
            <a:r>
              <a:rPr lang="pt-BR">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AWS</a:t>
            </a:r>
            <a:r>
              <a:rPr lang="pt-BR">
                <a:latin typeface="Amazon Ember Light" panose="020B0403020204020204" pitchFamily="34" charset="0"/>
                <a:ea typeface="Amazon Ember Light" panose="020B0403020204020204" pitchFamily="34" charset="0"/>
                <a:cs typeface="Amazon Ember Light" panose="020B0403020204020204" pitchFamily="34" charset="0"/>
              </a:rPr>
              <a:t>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CloudFormation Designer</a:t>
            </a:r>
            <a:r>
              <a:rPr lang="pt-BR" smtClean="0">
                <a:latin typeface="Amazon Ember Light" panose="020B0403020204020204" pitchFamily="34" charset="0"/>
                <a:ea typeface="Amazon Ember Light" panose="020B0403020204020204" pitchFamily="34" charset="0"/>
                <a:cs typeface="Amazon Ember Light" panose="020B0403020204020204" pitchFamily="34" charset="0"/>
              </a:rPr>
              <a:t>, uma </a:t>
            </a:r>
            <a:r>
              <a:rPr lang="pt-BR">
                <a:latin typeface="Amazon Ember Light" panose="020B0403020204020204" pitchFamily="34" charset="0"/>
                <a:ea typeface="Amazon Ember Light" panose="020B0403020204020204" pitchFamily="34" charset="0"/>
                <a:cs typeface="Amazon Ember Light" panose="020B0403020204020204" pitchFamily="34" charset="0"/>
              </a:rPr>
              <a:t>interface de design gráfico no Console de Gerenciamento da AWS.</a:t>
            </a:r>
          </a:p>
        </p:txBody>
      </p:sp>
    </p:spTree>
    <p:custDataLst>
      <p:tags r:id="rId1"/>
    </p:custDataLst>
    <p:extLst>
      <p:ext uri="{BB962C8B-B14F-4D97-AF65-F5344CB8AC3E}">
        <p14:creationId xmlns:p14="http://schemas.microsoft.com/office/powerpoint/2010/main" val="129798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405EB-0DC9-4445-9329-D45BC5B1CA12}"/>
              </a:ext>
            </a:extLst>
          </p:cNvPr>
          <p:cNvSpPr>
            <a:spLocks noGrp="1"/>
          </p:cNvSpPr>
          <p:nvPr>
            <p:ph type="title"/>
          </p:nvPr>
        </p:nvSpPr>
        <p:spPr/>
        <p:txBody>
          <a:bodyPr rtlCol="0"/>
          <a:lstStyle/>
          <a:p>
            <a:pPr rtl="0"/>
            <a:r>
              <a:rPr lang="pt-BR" sz="3600"/>
              <a:t>Modelo simples: Criar uma instância do EC2</a:t>
            </a:r>
          </a:p>
        </p:txBody>
      </p:sp>
      <p:sp>
        <p:nvSpPr>
          <p:cNvPr id="242" name="Shape 242">
            <a:extLst>
              <a:ext uri="{C183D7F6-B498-43B3-948B-1728B52AA6E4}">
                <adec:decorative xmlns:adec="http://schemas.microsoft.com/office/drawing/2017/decorative" xmlns="" val="1"/>
              </a:ext>
            </a:extLst>
          </p:cNvPr>
          <p:cNvSpPr/>
          <p:nvPr/>
        </p:nvSpPr>
        <p:spPr>
          <a:xfrm>
            <a:off x="695441" y="2031036"/>
            <a:ext cx="5023790" cy="887093"/>
          </a:xfrm>
          <a:prstGeom prst="roundRect">
            <a:avLst>
              <a:gd name="adj" fmla="val 8548"/>
            </a:avLst>
          </a:prstGeom>
          <a:solidFill>
            <a:schemeClr val="tx2">
              <a:lumMod val="20000"/>
              <a:lumOff val="80000"/>
            </a:schemeClr>
          </a:solidFill>
          <a:ln w="25400">
            <a:solidFill>
              <a:schemeClr val="accent5"/>
            </a:solidFill>
            <a:prstDash val="sysDash"/>
          </a:ln>
        </p:spPr>
        <p:txBody>
          <a:bodyPr lIns="0" tIns="0" rIns="0" bIns="0" rtlCol="0" anchor="ctr"/>
          <a:lstStyle/>
          <a:p>
            <a:pPr algn="ctr" defTabSz="608053" rtl="0">
              <a:defRPr>
                <a:solidFill>
                  <a:srgbClr val="FFFFFF"/>
                </a:solidFill>
                <a:latin typeface="Arial"/>
                <a:ea typeface="Arial"/>
                <a:cs typeface="Arial"/>
                <a:sym typeface="Arial"/>
              </a:defRPr>
            </a:pPr>
            <a:endParaRPr sz="3840" dirty="0"/>
          </a:p>
        </p:txBody>
      </p:sp>
      <p:cxnSp>
        <p:nvCxnSpPr>
          <p:cNvPr id="8" name="Straight Arrow Connector 7">
            <a:extLst>
              <a:ext uri="{FF2B5EF4-FFF2-40B4-BE49-F238E27FC236}">
                <a16:creationId xmlns:a16="http://schemas.microsoft.com/office/drawing/2014/main" id="{64E80DDE-2C0C-B340-ABA2-3F3EA97410CC}"/>
              </a:ext>
              <a:ext uri="{C183D7F6-B498-43B3-948B-1728B52AA6E4}">
                <adec:decorative xmlns:adec="http://schemas.microsoft.com/office/drawing/2017/decorative" xmlns="" val="1"/>
              </a:ext>
            </a:extLst>
          </p:cNvPr>
          <p:cNvCxnSpPr>
            <a:cxnSpLocks/>
          </p:cNvCxnSpPr>
          <p:nvPr/>
        </p:nvCxnSpPr>
        <p:spPr>
          <a:xfrm flipH="1">
            <a:off x="6072149" y="2162755"/>
            <a:ext cx="59891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Shape 243"/>
          <p:cNvSpPr/>
          <p:nvPr/>
        </p:nvSpPr>
        <p:spPr>
          <a:xfrm>
            <a:off x="6790187" y="2000103"/>
            <a:ext cx="4731251" cy="106182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rtlCol="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rtl="0">
              <a:spcAft>
                <a:spcPts val="600"/>
              </a:spcAft>
              <a:defRPr sz="1800">
                <a:solidFill>
                  <a:srgbClr val="000000"/>
                </a:solidFill>
              </a:defRPr>
            </a:pPr>
            <a:r>
              <a:rPr lang="pt-BR" sz="1600" b="1">
                <a:solidFill>
                  <a:schemeClr val="tx1"/>
                </a:solidFill>
                <a:latin typeface="+mn-lt"/>
              </a:rPr>
              <a:t>Parâmetros: </a:t>
            </a:r>
            <a:r>
              <a:rPr lang="pt-BR" sz="1600">
                <a:solidFill>
                  <a:schemeClr val="tx1"/>
                </a:solidFill>
                <a:latin typeface="+mn-lt"/>
              </a:rPr>
              <a:t>especifique quais valores podem ser definidos no tempo de execução ao criar a pilha</a:t>
            </a:r>
            <a:endParaRPr lang="en-US" sz="1600" dirty="0">
              <a:solidFill>
                <a:schemeClr val="tx1"/>
              </a:solidFill>
              <a:latin typeface="+mn-lt"/>
            </a:endParaRPr>
          </a:p>
          <a:p>
            <a:pPr marL="285750" lvl="0" indent="-285750" rtl="0">
              <a:spcAft>
                <a:spcPts val="600"/>
              </a:spcAft>
              <a:buFont typeface="Arial" panose="020B0604020202020204" pitchFamily="34" charset="0"/>
              <a:buChar char="•"/>
              <a:defRPr sz="1800">
                <a:solidFill>
                  <a:srgbClr val="000000"/>
                </a:solidFill>
              </a:defRPr>
            </a:pPr>
            <a:r>
              <a:rPr lang="pt-BR" sz="1600">
                <a:solidFill>
                  <a:schemeClr val="tx1"/>
                </a:solidFill>
                <a:latin typeface="+mn-lt"/>
              </a:rPr>
              <a:t>Exemplo de uso: configurações específicas da região ou configurações do ambiente de produção versus ambiente de teste</a:t>
            </a:r>
          </a:p>
        </p:txBody>
      </p:sp>
      <p:sp>
        <p:nvSpPr>
          <p:cNvPr id="12" name="Shape 242">
            <a:extLst>
              <a:ext uri="{FF2B5EF4-FFF2-40B4-BE49-F238E27FC236}">
                <a16:creationId xmlns:a16="http://schemas.microsoft.com/office/drawing/2014/main" id="{B4EFB068-6659-674B-9966-6CB3FC030959}"/>
              </a:ext>
              <a:ext uri="{C183D7F6-B498-43B3-948B-1728B52AA6E4}">
                <adec:decorative xmlns:adec="http://schemas.microsoft.com/office/drawing/2017/decorative" xmlns="" val="1"/>
              </a:ext>
            </a:extLst>
          </p:cNvPr>
          <p:cNvSpPr/>
          <p:nvPr/>
        </p:nvSpPr>
        <p:spPr>
          <a:xfrm>
            <a:off x="695441" y="2914961"/>
            <a:ext cx="5023790" cy="1983042"/>
          </a:xfrm>
          <a:prstGeom prst="roundRect">
            <a:avLst>
              <a:gd name="adj" fmla="val 8548"/>
            </a:avLst>
          </a:prstGeom>
          <a:solidFill>
            <a:schemeClr val="accent5">
              <a:lumMod val="20000"/>
              <a:lumOff val="80000"/>
            </a:schemeClr>
          </a:solidFill>
          <a:ln w="25400">
            <a:solidFill>
              <a:schemeClr val="accent5"/>
            </a:solidFill>
            <a:prstDash val="sysDash"/>
          </a:ln>
        </p:spPr>
        <p:txBody>
          <a:bodyPr lIns="0" tIns="0" rIns="0" bIns="0" rtlCol="0" anchor="ctr"/>
          <a:lstStyle/>
          <a:p>
            <a:pPr algn="ctr" defTabSz="608053" rtl="0">
              <a:defRPr>
                <a:solidFill>
                  <a:srgbClr val="FFFFFF"/>
                </a:solidFill>
                <a:latin typeface="Arial"/>
                <a:ea typeface="Arial"/>
                <a:cs typeface="Arial"/>
                <a:sym typeface="Arial"/>
              </a:defRPr>
            </a:pPr>
            <a:endParaRPr sz="3840" dirty="0"/>
          </a:p>
        </p:txBody>
      </p:sp>
      <p:cxnSp>
        <p:nvCxnSpPr>
          <p:cNvPr id="20" name="Straight Arrow Connector 19">
            <a:extLst>
              <a:ext uri="{FF2B5EF4-FFF2-40B4-BE49-F238E27FC236}">
                <a16:creationId xmlns:a16="http://schemas.microsoft.com/office/drawing/2014/main" id="{68148CB8-CBCB-1B4F-99F2-499899AC0A08}"/>
              </a:ext>
              <a:ext uri="{C183D7F6-B498-43B3-948B-1728B52AA6E4}">
                <adec:decorative xmlns:adec="http://schemas.microsoft.com/office/drawing/2017/decorative" xmlns="" val="1"/>
              </a:ext>
            </a:extLst>
          </p:cNvPr>
          <p:cNvCxnSpPr>
            <a:cxnSpLocks/>
          </p:cNvCxnSpPr>
          <p:nvPr/>
        </p:nvCxnSpPr>
        <p:spPr>
          <a:xfrm flipH="1">
            <a:off x="6096000" y="3529987"/>
            <a:ext cx="5829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Shape 243">
            <a:extLst>
              <a:ext uri="{FF2B5EF4-FFF2-40B4-BE49-F238E27FC236}">
                <a16:creationId xmlns:a16="http://schemas.microsoft.com/office/drawing/2014/main" id="{49653943-E59F-5146-8480-57138CE04858}"/>
              </a:ext>
            </a:extLst>
          </p:cNvPr>
          <p:cNvSpPr/>
          <p:nvPr/>
        </p:nvSpPr>
        <p:spPr>
          <a:xfrm>
            <a:off x="6790188" y="3381075"/>
            <a:ext cx="4731252" cy="16312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rtlCol="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rtl="0">
              <a:spcAft>
                <a:spcPts val="600"/>
              </a:spcAft>
              <a:defRPr sz="1800">
                <a:solidFill>
                  <a:srgbClr val="000000"/>
                </a:solidFill>
              </a:defRPr>
            </a:pPr>
            <a:r>
              <a:rPr lang="pt-BR" sz="1600" b="1">
                <a:solidFill>
                  <a:schemeClr val="tx1"/>
                </a:solidFill>
                <a:latin typeface="+mn-lt"/>
              </a:rPr>
              <a:t>Recursos:</a:t>
            </a:r>
            <a:r>
              <a:rPr lang="pt-BR" sz="1600">
                <a:solidFill>
                  <a:schemeClr val="tx1"/>
                </a:solidFill>
                <a:latin typeface="+mn-lt"/>
              </a:rPr>
              <a:t> defina o que precisa ser criado na conta </a:t>
            </a:r>
            <a:r>
              <a:rPr lang="pt-BR" sz="1600" smtClean="0">
                <a:solidFill>
                  <a:schemeClr val="tx1"/>
                </a:solidFill>
                <a:latin typeface="+mn-lt"/>
              </a:rPr>
              <a:t/>
            </a:r>
            <a:br>
              <a:rPr lang="pt-BR" sz="1600" smtClean="0">
                <a:solidFill>
                  <a:schemeClr val="tx1"/>
                </a:solidFill>
                <a:latin typeface="+mn-lt"/>
              </a:rPr>
            </a:br>
            <a:r>
              <a:rPr lang="pt-BR" sz="1600" smtClean="0">
                <a:solidFill>
                  <a:schemeClr val="tx1"/>
                </a:solidFill>
                <a:latin typeface="+mn-lt"/>
              </a:rPr>
              <a:t>da </a:t>
            </a:r>
            <a:r>
              <a:rPr lang="pt-BR" sz="1600">
                <a:solidFill>
                  <a:schemeClr val="tx1"/>
                </a:solidFill>
                <a:latin typeface="+mn-lt"/>
              </a:rPr>
              <a:t>AWS</a:t>
            </a:r>
          </a:p>
          <a:p>
            <a:pPr marL="285750" lvl="0" indent="-285750" rtl="0">
              <a:spcAft>
                <a:spcPts val="600"/>
              </a:spcAft>
              <a:buFont typeface="Arial" panose="020B0604020202020204" pitchFamily="34" charset="0"/>
              <a:buChar char="•"/>
              <a:defRPr sz="1800">
                <a:solidFill>
                  <a:srgbClr val="000000"/>
                </a:solidFill>
              </a:defRPr>
            </a:pPr>
            <a:r>
              <a:rPr lang="pt-BR" sz="1600">
                <a:solidFill>
                  <a:schemeClr val="tx1"/>
                </a:solidFill>
                <a:latin typeface="+mn-lt"/>
              </a:rPr>
              <a:t>Exemplo: crie todos os componentes de uma virtual private cloud (VPC) em uma região e crie instâncias do EC2 na VPC</a:t>
            </a:r>
          </a:p>
          <a:p>
            <a:pPr marL="285750" lvl="0" indent="-285750" rtl="0">
              <a:spcAft>
                <a:spcPts val="600"/>
              </a:spcAft>
              <a:buFont typeface="Arial" panose="020B0604020202020204" pitchFamily="34" charset="0"/>
              <a:buChar char="•"/>
              <a:defRPr sz="1800">
                <a:solidFill>
                  <a:srgbClr val="000000"/>
                </a:solidFill>
              </a:defRPr>
            </a:pPr>
            <a:r>
              <a:rPr lang="pt-BR" sz="1600">
                <a:solidFill>
                  <a:schemeClr val="tx1"/>
                </a:solidFill>
                <a:latin typeface="+mn-lt"/>
              </a:rPr>
              <a:t>Pode referenciar parâmetros</a:t>
            </a:r>
          </a:p>
        </p:txBody>
      </p:sp>
      <p:sp>
        <p:nvSpPr>
          <p:cNvPr id="13" name="Shape 242">
            <a:extLst>
              <a:ext uri="{FF2B5EF4-FFF2-40B4-BE49-F238E27FC236}">
                <a16:creationId xmlns:a16="http://schemas.microsoft.com/office/drawing/2014/main" id="{65231A37-F724-1347-B642-253267FC3924}"/>
              </a:ext>
              <a:ext uri="{C183D7F6-B498-43B3-948B-1728B52AA6E4}">
                <adec:decorative xmlns:adec="http://schemas.microsoft.com/office/drawing/2017/decorative" xmlns="" val="1"/>
              </a:ext>
            </a:extLst>
          </p:cNvPr>
          <p:cNvSpPr/>
          <p:nvPr/>
        </p:nvSpPr>
        <p:spPr>
          <a:xfrm>
            <a:off x="695441" y="4915425"/>
            <a:ext cx="5023790" cy="1311535"/>
          </a:xfrm>
          <a:prstGeom prst="roundRect">
            <a:avLst>
              <a:gd name="adj" fmla="val 8548"/>
            </a:avLst>
          </a:prstGeom>
          <a:solidFill>
            <a:schemeClr val="bg1">
              <a:lumMod val="85000"/>
            </a:schemeClr>
          </a:solidFill>
          <a:ln w="25400">
            <a:solidFill>
              <a:schemeClr val="accent5"/>
            </a:solidFill>
            <a:prstDash val="sysDash"/>
          </a:ln>
        </p:spPr>
        <p:txBody>
          <a:bodyPr lIns="0" tIns="0" rIns="0" bIns="0" rtlCol="0" anchor="ctr"/>
          <a:lstStyle/>
          <a:p>
            <a:pPr algn="ctr" defTabSz="608053" rtl="0">
              <a:defRPr>
                <a:solidFill>
                  <a:srgbClr val="FFFFFF"/>
                </a:solidFill>
                <a:latin typeface="Arial"/>
                <a:ea typeface="Arial"/>
                <a:cs typeface="Arial"/>
                <a:sym typeface="Arial"/>
              </a:defRPr>
            </a:pPr>
            <a:endParaRPr sz="3840" dirty="0"/>
          </a:p>
        </p:txBody>
      </p:sp>
      <p:cxnSp>
        <p:nvCxnSpPr>
          <p:cNvPr id="22" name="Straight Arrow Connector 21">
            <a:extLst>
              <a:ext uri="{FF2B5EF4-FFF2-40B4-BE49-F238E27FC236}">
                <a16:creationId xmlns:a16="http://schemas.microsoft.com/office/drawing/2014/main" id="{4A139F35-CF6E-6147-8732-E1D88AFD8816}"/>
              </a:ext>
              <a:ext uri="{C183D7F6-B498-43B3-948B-1728B52AA6E4}">
                <adec:decorative xmlns:adec="http://schemas.microsoft.com/office/drawing/2017/decorative" xmlns="" val="1"/>
              </a:ext>
            </a:extLst>
          </p:cNvPr>
          <p:cNvCxnSpPr>
            <a:cxnSpLocks/>
          </p:cNvCxnSpPr>
          <p:nvPr/>
        </p:nvCxnSpPr>
        <p:spPr>
          <a:xfrm flipH="1">
            <a:off x="6088130" y="5383966"/>
            <a:ext cx="5829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hape 243">
            <a:extLst>
              <a:ext uri="{FF2B5EF4-FFF2-40B4-BE49-F238E27FC236}">
                <a16:creationId xmlns:a16="http://schemas.microsoft.com/office/drawing/2014/main" id="{04F2FF5F-9926-BC46-A265-E37273C13EB1}"/>
              </a:ext>
            </a:extLst>
          </p:cNvPr>
          <p:cNvSpPr/>
          <p:nvPr/>
        </p:nvSpPr>
        <p:spPr>
          <a:xfrm>
            <a:off x="6790188" y="5233476"/>
            <a:ext cx="4619934" cy="106182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rtlCol="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rtl="0">
              <a:spcAft>
                <a:spcPts val="600"/>
              </a:spcAft>
              <a:defRPr sz="1800">
                <a:solidFill>
                  <a:srgbClr val="000000"/>
                </a:solidFill>
              </a:defRPr>
            </a:pPr>
            <a:r>
              <a:rPr lang="pt-BR" sz="1600" b="1">
                <a:solidFill>
                  <a:schemeClr val="tx1"/>
                </a:solidFill>
                <a:latin typeface="+mn-lt"/>
              </a:rPr>
              <a:t>Saídas: </a:t>
            </a:r>
            <a:r>
              <a:rPr lang="pt-BR" sz="1600">
                <a:solidFill>
                  <a:schemeClr val="tx1"/>
                </a:solidFill>
                <a:latin typeface="+mn-lt"/>
              </a:rPr>
              <a:t>especifique valores retornados após a criação da pilha</a:t>
            </a:r>
          </a:p>
          <a:p>
            <a:pPr marL="285750" lvl="0" indent="-285750" rtl="0">
              <a:spcAft>
                <a:spcPts val="600"/>
              </a:spcAft>
              <a:buFont typeface="Arial" panose="020B0604020202020204" pitchFamily="34" charset="0"/>
              <a:buChar char="•"/>
              <a:defRPr sz="1800">
                <a:solidFill>
                  <a:srgbClr val="000000"/>
                </a:solidFill>
              </a:defRPr>
            </a:pPr>
            <a:r>
              <a:rPr lang="pt-BR" sz="1600">
                <a:solidFill>
                  <a:schemeClr val="tx1"/>
                </a:solidFill>
                <a:latin typeface="+mn-lt"/>
              </a:rPr>
              <a:t>Exemplo de uso: retorna o instanceId ou o endereço IP público de uma instância do EC2</a:t>
            </a:r>
          </a:p>
        </p:txBody>
      </p:sp>
      <p:sp>
        <p:nvSpPr>
          <p:cNvPr id="16" name="Content Placeholder 2" descr="a simple template in JSON format with name value pairs.">
            <a:extLst>
              <a:ext uri="{FF2B5EF4-FFF2-40B4-BE49-F238E27FC236}">
                <a16:creationId xmlns:a16="http://schemas.microsoft.com/office/drawing/2014/main" id="{6FEF8806-B94C-9841-88E6-62EB1A3D6166}"/>
              </a:ext>
              <a:ext uri="{C183D7F6-B498-43B3-948B-1728B52AA6E4}">
                <adec:decorative xmlns:adec="http://schemas.microsoft.com/office/drawing/2017/decorative" xmlns="" val="0"/>
              </a:ext>
            </a:extLst>
          </p:cNvPr>
          <p:cNvSpPr>
            <a:spLocks noGrp="1"/>
          </p:cNvSpPr>
          <p:nvPr>
            <p:ph idx="1"/>
          </p:nvPr>
        </p:nvSpPr>
        <p:spPr>
          <a:xfrm>
            <a:off x="607064" y="1347581"/>
            <a:ext cx="5946312" cy="5236097"/>
          </a:xfrm>
        </p:spPr>
        <p:txBody>
          <a:bodyPr/>
          <a:lstStyle/>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"AWSTemplateFormatVersion": "2010-09-09",</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"Create EC2 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Parameters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"KeyPair":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"SSH Key Pair",</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"Type": "String"}},</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Resources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"Ec2Instance":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"Type": "AWS::EC2::Instance",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"Properties":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"ImageId": "ami-9d23aeea",</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"InstanceType": "m3.medium",</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"KeyName": {"Ref": "KeyPair}</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Outputs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"InstanceId":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"InstanceId",</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"Value": {"Ref": "Ec2Instance"}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2409570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5850-43BC-2442-89C1-945CC0F55F4A}"/>
              </a:ext>
            </a:extLst>
          </p:cNvPr>
          <p:cNvSpPr>
            <a:spLocks noGrp="1"/>
          </p:cNvSpPr>
          <p:nvPr>
            <p:ph type="title"/>
          </p:nvPr>
        </p:nvSpPr>
        <p:spPr/>
        <p:txBody>
          <a:bodyPr rtlCol="0"/>
          <a:lstStyle/>
          <a:p>
            <a:pPr rtl="0"/>
            <a:r>
              <a:rPr lang="pt-BR" sz="3600"/>
              <a:t>AWS CloudFormation</a:t>
            </a:r>
          </a:p>
        </p:txBody>
      </p:sp>
      <p:sp>
        <p:nvSpPr>
          <p:cNvPr id="42" name="TextBox 41">
            <a:extLst>
              <a:ext uri="{FF2B5EF4-FFF2-40B4-BE49-F238E27FC236}">
                <a16:creationId xmlns:a16="http://schemas.microsoft.com/office/drawing/2014/main" id="{8EF303B7-D5AF-474F-A146-A6B27DB295A7}"/>
              </a:ext>
            </a:extLst>
          </p:cNvPr>
          <p:cNvSpPr txBox="1"/>
          <p:nvPr/>
        </p:nvSpPr>
        <p:spPr>
          <a:xfrm>
            <a:off x="6091930" y="1867028"/>
            <a:ext cx="1903394" cy="523220"/>
          </a:xfrm>
          <a:prstGeom prst="rect">
            <a:avLst/>
          </a:prstGeom>
          <a:noFill/>
        </p:spPr>
        <p:txBody>
          <a:bodyPr wrap="square" rtlCol="0">
            <a:spAutoFit/>
          </a:bodyPr>
          <a:lstStyle/>
          <a:p>
            <a:pPr algn="ctr" rtl="0"/>
            <a:r>
              <a:rPr lang="pt-BR" sz="1400" i="1">
                <a:latin typeface="Amazon Ember Light" panose="020B0403020204020204" pitchFamily="34" charset="0"/>
                <a:ea typeface="Amazon Ember Light" panose="020B0403020204020204" pitchFamily="34" charset="0"/>
                <a:cs typeface="Amazon Ember Light" panose="020B0403020204020204" pitchFamily="34" charset="0"/>
              </a:rPr>
              <a:t>Precisa atualizar uma configuração?</a:t>
            </a:r>
          </a:p>
        </p:txBody>
      </p:sp>
      <p:grpSp>
        <p:nvGrpSpPr>
          <p:cNvPr id="7" name="Group 6">
            <a:extLst>
              <a:ext uri="{FF2B5EF4-FFF2-40B4-BE49-F238E27FC236}">
                <a16:creationId xmlns:a16="http://schemas.microsoft.com/office/drawing/2014/main" id="{29547676-A501-414F-A818-6485D723AB5E}"/>
              </a:ext>
              <a:ext uri="{C183D7F6-B498-43B3-948B-1728B52AA6E4}">
                <adec:decorative xmlns:adec="http://schemas.microsoft.com/office/drawing/2017/decorative" xmlns="" val="1"/>
              </a:ext>
            </a:extLst>
          </p:cNvPr>
          <p:cNvGrpSpPr/>
          <p:nvPr/>
        </p:nvGrpSpPr>
        <p:grpSpPr>
          <a:xfrm>
            <a:off x="6091930" y="2516192"/>
            <a:ext cx="2620270" cy="2055593"/>
            <a:chOff x="6091930" y="2516192"/>
            <a:chExt cx="2620270" cy="2055593"/>
          </a:xfrm>
        </p:grpSpPr>
        <p:pic>
          <p:nvPicPr>
            <p:cNvPr id="176" name="Graphic 175">
              <a:extLst>
                <a:ext uri="{FF2B5EF4-FFF2-40B4-BE49-F238E27FC236}">
                  <a16:creationId xmlns:a16="http://schemas.microsoft.com/office/drawing/2014/main" id="{D0B16000-E5B7-1645-B8B2-FE0FFA3178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655316" y="3657385"/>
              <a:ext cx="914400" cy="914400"/>
            </a:xfrm>
            <a:prstGeom prst="rect">
              <a:avLst/>
            </a:prstGeom>
          </p:spPr>
        </p:pic>
        <p:cxnSp>
          <p:nvCxnSpPr>
            <p:cNvPr id="15" name="Straight Arrow Connector 14">
              <a:extLst>
                <a:ext uri="{FF2B5EF4-FFF2-40B4-BE49-F238E27FC236}">
                  <a16:creationId xmlns:a16="http://schemas.microsoft.com/office/drawing/2014/main" id="{FD9862AE-0D69-B048-A78F-92C5F0A5B559}"/>
                </a:ext>
              </a:extLst>
            </p:cNvPr>
            <p:cNvCxnSpPr>
              <a:cxnSpLocks/>
              <a:stCxn id="176" idx="1"/>
            </p:cNvCxnSpPr>
            <p:nvPr/>
          </p:nvCxnSpPr>
          <p:spPr>
            <a:xfrm flipH="1">
              <a:off x="6091930" y="4114585"/>
              <a:ext cx="56338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D059A5E-8840-074B-80A1-23D7CD3DE49A}"/>
                </a:ext>
              </a:extLst>
            </p:cNvPr>
            <p:cNvCxnSpPr>
              <a:cxnSpLocks/>
              <a:stCxn id="176" idx="3"/>
            </p:cNvCxnSpPr>
            <p:nvPr/>
          </p:nvCxnSpPr>
          <p:spPr>
            <a:xfrm>
              <a:off x="7569716" y="4114585"/>
              <a:ext cx="11424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8A19650-2031-0340-9E86-57592C1FA2B3}"/>
                </a:ext>
              </a:extLst>
            </p:cNvPr>
            <p:cNvCxnSpPr>
              <a:cxnSpLocks/>
            </p:cNvCxnSpPr>
            <p:nvPr/>
          </p:nvCxnSpPr>
          <p:spPr>
            <a:xfrm>
              <a:off x="6820416" y="2516192"/>
              <a:ext cx="0" cy="11411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2" name="Graphic 181">
              <a:extLst>
                <a:ext uri="{FF2B5EF4-FFF2-40B4-BE49-F238E27FC236}">
                  <a16:creationId xmlns:a16="http://schemas.microsoft.com/office/drawing/2014/main" id="{DA385454-EBC8-9649-912B-72C71779A45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31590" y="3699320"/>
              <a:ext cx="373331" cy="373331"/>
            </a:xfrm>
            <a:prstGeom prst="rect">
              <a:avLst/>
            </a:prstGeom>
          </p:spPr>
        </p:pic>
        <p:pic>
          <p:nvPicPr>
            <p:cNvPr id="183" name="Graphic 182">
              <a:extLst>
                <a:ext uri="{FF2B5EF4-FFF2-40B4-BE49-F238E27FC236}">
                  <a16:creationId xmlns:a16="http://schemas.microsoft.com/office/drawing/2014/main" id="{0E5A06E0-ECE1-3441-8946-E86CEB1C714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71415" y="3692647"/>
              <a:ext cx="373331" cy="373331"/>
            </a:xfrm>
            <a:prstGeom prst="rect">
              <a:avLst/>
            </a:prstGeom>
          </p:spPr>
        </p:pic>
      </p:grpSp>
      <p:sp>
        <p:nvSpPr>
          <p:cNvPr id="181" name="TextBox 180">
            <a:extLst>
              <a:ext uri="{FF2B5EF4-FFF2-40B4-BE49-F238E27FC236}">
                <a16:creationId xmlns:a16="http://schemas.microsoft.com/office/drawing/2014/main" id="{A9B31387-4068-CA4C-ABA0-C5A201A4B886}"/>
              </a:ext>
            </a:extLst>
          </p:cNvPr>
          <p:cNvSpPr txBox="1"/>
          <p:nvPr/>
        </p:nvSpPr>
        <p:spPr>
          <a:xfrm>
            <a:off x="6856894" y="2604432"/>
            <a:ext cx="1973428" cy="738664"/>
          </a:xfrm>
          <a:prstGeom prst="rect">
            <a:avLst/>
          </a:prstGeom>
          <a:noFill/>
        </p:spPr>
        <p:txBody>
          <a:bodyPr wrap="square" rtlCol="0">
            <a:spAutoFit/>
          </a:bodyPr>
          <a:lstStyle/>
          <a:p>
            <a:pPr rtl="0"/>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Edite os detalhes do modelo e atualize as pilhas.</a:t>
            </a:r>
          </a:p>
        </p:txBody>
      </p:sp>
      <p:sp>
        <p:nvSpPr>
          <p:cNvPr id="175" name="TextBox 174">
            <a:extLst>
              <a:ext uri="{FF2B5EF4-FFF2-40B4-BE49-F238E27FC236}">
                <a16:creationId xmlns:a16="http://schemas.microsoft.com/office/drawing/2014/main" id="{CF566F0C-5CE7-7043-A238-D2D12D59909B}"/>
              </a:ext>
            </a:extLst>
          </p:cNvPr>
          <p:cNvSpPr txBox="1"/>
          <p:nvPr/>
        </p:nvSpPr>
        <p:spPr>
          <a:xfrm>
            <a:off x="6038597" y="4829003"/>
            <a:ext cx="2655259" cy="1384995"/>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Um único modelo do AWS CloudFormation com </a:t>
            </a:r>
            <a:r>
              <a:rPr lang="pt-BR" sz="14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condições</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definidas pode implantar uma infraestrutura de aplicação diferente em ambientes diferentes.</a:t>
            </a:r>
          </a:p>
        </p:txBody>
      </p:sp>
      <p:grpSp>
        <p:nvGrpSpPr>
          <p:cNvPr id="8" name="Group 7" descr="A production environment which spans two AZs">
            <a:extLst>
              <a:ext uri="{FF2B5EF4-FFF2-40B4-BE49-F238E27FC236}">
                <a16:creationId xmlns:a16="http://schemas.microsoft.com/office/drawing/2014/main" id="{C418433B-99DA-D34F-BE3B-78581ADED021}"/>
              </a:ext>
            </a:extLst>
          </p:cNvPr>
          <p:cNvGrpSpPr/>
          <p:nvPr/>
        </p:nvGrpSpPr>
        <p:grpSpPr>
          <a:xfrm>
            <a:off x="170990" y="1697751"/>
            <a:ext cx="5764606" cy="4686161"/>
            <a:chOff x="170990" y="1697751"/>
            <a:chExt cx="5764606" cy="4686161"/>
          </a:xfrm>
        </p:grpSpPr>
        <p:grpSp>
          <p:nvGrpSpPr>
            <p:cNvPr id="5" name="Group 4">
              <a:extLst>
                <a:ext uri="{FF2B5EF4-FFF2-40B4-BE49-F238E27FC236}">
                  <a16:creationId xmlns:a16="http://schemas.microsoft.com/office/drawing/2014/main" id="{DD2714B9-E7A1-2C47-83D2-1DDE3A5B413D}"/>
                </a:ext>
              </a:extLst>
            </p:cNvPr>
            <p:cNvGrpSpPr/>
            <p:nvPr/>
          </p:nvGrpSpPr>
          <p:grpSpPr>
            <a:xfrm>
              <a:off x="170990" y="1744219"/>
              <a:ext cx="5764606" cy="4639693"/>
              <a:chOff x="170990" y="1744219"/>
              <a:chExt cx="5764606" cy="4639693"/>
            </a:xfrm>
          </p:grpSpPr>
          <p:sp>
            <p:nvSpPr>
              <p:cNvPr id="57" name="Rounded Rectangle 17">
                <a:extLst>
                  <a:ext uri="{FF2B5EF4-FFF2-40B4-BE49-F238E27FC236}">
                    <a16:creationId xmlns:a16="http://schemas.microsoft.com/office/drawing/2014/main" id="{511DFE9B-82EC-4842-9B8A-EC1F4FF23A6A}"/>
                  </a:ext>
                </a:extLst>
              </p:cNvPr>
              <p:cNvSpPr/>
              <p:nvPr/>
            </p:nvSpPr>
            <p:spPr>
              <a:xfrm>
                <a:off x="718305" y="2589570"/>
                <a:ext cx="4525970" cy="768031"/>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Rounded Rectangle 53">
                <a:extLst>
                  <a:ext uri="{FF2B5EF4-FFF2-40B4-BE49-F238E27FC236}">
                    <a16:creationId xmlns:a16="http://schemas.microsoft.com/office/drawing/2014/main" id="{01085C0C-9CDC-1744-AD45-9D58F523839A}"/>
                  </a:ext>
                </a:extLst>
              </p:cNvPr>
              <p:cNvSpPr/>
              <p:nvPr/>
            </p:nvSpPr>
            <p:spPr>
              <a:xfrm>
                <a:off x="718305" y="4099180"/>
                <a:ext cx="4811662" cy="85106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TextBox 37">
                <a:extLst>
                  <a:ext uri="{FF2B5EF4-FFF2-40B4-BE49-F238E27FC236}">
                    <a16:creationId xmlns:a16="http://schemas.microsoft.com/office/drawing/2014/main" id="{8DA32280-2F77-494B-AF40-2C7EF7E46608}"/>
                  </a:ext>
                </a:extLst>
              </p:cNvPr>
              <p:cNvSpPr txBox="1">
                <a:spLocks noChangeArrowheads="1"/>
              </p:cNvSpPr>
              <p:nvPr/>
            </p:nvSpPr>
            <p:spPr bwMode="auto">
              <a:xfrm>
                <a:off x="507401" y="2279349"/>
                <a:ext cx="1523103" cy="307777"/>
              </a:xfrm>
              <a:prstGeom prst="rect">
                <a:avLst/>
              </a:prstGeom>
              <a:noFill/>
              <a:ln w="9525">
                <a:noFill/>
                <a:miter lim="800000"/>
                <a:headEnd/>
                <a:tailEnd/>
              </a:ln>
            </p:spPr>
            <p:txBody>
              <a:bodyPr wrap="square" rtlCol="0">
                <a:spAutoFit/>
              </a:bodyPr>
              <a:lstStyle/>
              <a:p>
                <a:pPr algn="ctr" rtl="0"/>
                <a:r>
                  <a:rPr lang="pt-BR" sz="140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Camada da Web</a:t>
                </a:r>
              </a:p>
            </p:txBody>
          </p:sp>
          <p:sp>
            <p:nvSpPr>
              <p:cNvPr id="60" name="TextBox 37">
                <a:extLst>
                  <a:ext uri="{FF2B5EF4-FFF2-40B4-BE49-F238E27FC236}">
                    <a16:creationId xmlns:a16="http://schemas.microsoft.com/office/drawing/2014/main" id="{BF257E5B-5D61-964F-93CA-41DD4A06010D}"/>
                  </a:ext>
                </a:extLst>
              </p:cNvPr>
              <p:cNvSpPr txBox="1">
                <a:spLocks noChangeArrowheads="1"/>
              </p:cNvSpPr>
              <p:nvPr/>
            </p:nvSpPr>
            <p:spPr bwMode="auto">
              <a:xfrm>
                <a:off x="419100" y="3763027"/>
                <a:ext cx="2032538" cy="307777"/>
              </a:xfrm>
              <a:prstGeom prst="rect">
                <a:avLst/>
              </a:prstGeom>
              <a:noFill/>
              <a:ln w="9525">
                <a:noFill/>
                <a:miter lim="800000"/>
                <a:headEnd/>
                <a:tailEnd/>
              </a:ln>
            </p:spPr>
            <p:txBody>
              <a:bodyPr wrap="square" rtlCol="0">
                <a:spAutoFit/>
              </a:bodyPr>
              <a:lstStyle/>
              <a:p>
                <a:pPr algn="ctr" rtl="0"/>
                <a:r>
                  <a:rPr lang="pt-BR" sz="140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Camada da aplicação</a:t>
                </a:r>
              </a:p>
            </p:txBody>
          </p:sp>
          <p:sp>
            <p:nvSpPr>
              <p:cNvPr id="61" name="TextBox 37">
                <a:extLst>
                  <a:ext uri="{FF2B5EF4-FFF2-40B4-BE49-F238E27FC236}">
                    <a16:creationId xmlns:a16="http://schemas.microsoft.com/office/drawing/2014/main" id="{08E0C40D-942D-EF40-8DD3-EF671F389DFC}"/>
                  </a:ext>
                </a:extLst>
              </p:cNvPr>
              <p:cNvSpPr txBox="1">
                <a:spLocks noChangeArrowheads="1"/>
              </p:cNvSpPr>
              <p:nvPr/>
            </p:nvSpPr>
            <p:spPr bwMode="auto">
              <a:xfrm>
                <a:off x="501190" y="5277800"/>
                <a:ext cx="1657325" cy="523220"/>
              </a:xfrm>
              <a:prstGeom prst="rect">
                <a:avLst/>
              </a:prstGeom>
              <a:solidFill>
                <a:schemeClr val="bg1"/>
              </a:solidFill>
              <a:ln w="9525">
                <a:noFill/>
                <a:miter lim="800000"/>
                <a:headEnd/>
                <a:tailEnd/>
              </a:ln>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Banco de dados primário</a:t>
                </a:r>
              </a:p>
            </p:txBody>
          </p:sp>
          <p:cxnSp>
            <p:nvCxnSpPr>
              <p:cNvPr id="65" name="Straight Connector 98">
                <a:extLst>
                  <a:ext uri="{FF2B5EF4-FFF2-40B4-BE49-F238E27FC236}">
                    <a16:creationId xmlns:a16="http://schemas.microsoft.com/office/drawing/2014/main" id="{7D1833BA-FDC1-604B-9E75-9728C9F920E5}"/>
                  </a:ext>
                </a:extLst>
              </p:cNvPr>
              <p:cNvCxnSpPr>
                <a:cxnSpLocks/>
                <a:endCxn id="121" idx="0"/>
              </p:cNvCxnSpPr>
              <p:nvPr/>
            </p:nvCxnSpPr>
            <p:spPr>
              <a:xfrm flipH="1">
                <a:off x="1261102" y="2051573"/>
                <a:ext cx="1905532" cy="67844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99">
                <a:extLst>
                  <a:ext uri="{FF2B5EF4-FFF2-40B4-BE49-F238E27FC236}">
                    <a16:creationId xmlns:a16="http://schemas.microsoft.com/office/drawing/2014/main" id="{38A65A6E-23FC-984B-9DDC-E20A6EDA25F9}"/>
                  </a:ext>
                </a:extLst>
              </p:cNvPr>
              <p:cNvCxnSpPr>
                <a:cxnSpLocks/>
                <a:endCxn id="122" idx="0"/>
              </p:cNvCxnSpPr>
              <p:nvPr/>
            </p:nvCxnSpPr>
            <p:spPr>
              <a:xfrm flipH="1">
                <a:off x="2085238" y="2067954"/>
                <a:ext cx="1056302" cy="66206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100">
                <a:extLst>
                  <a:ext uri="{FF2B5EF4-FFF2-40B4-BE49-F238E27FC236}">
                    <a16:creationId xmlns:a16="http://schemas.microsoft.com/office/drawing/2014/main" id="{A6B4AA28-17C7-A846-9E22-73B099AC4901}"/>
                  </a:ext>
                </a:extLst>
              </p:cNvPr>
              <p:cNvCxnSpPr>
                <a:cxnSpLocks/>
                <a:endCxn id="127" idx="0"/>
              </p:cNvCxnSpPr>
              <p:nvPr/>
            </p:nvCxnSpPr>
            <p:spPr>
              <a:xfrm>
                <a:off x="3161831" y="2119099"/>
                <a:ext cx="790408" cy="61092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101">
                <a:extLst>
                  <a:ext uri="{FF2B5EF4-FFF2-40B4-BE49-F238E27FC236}">
                    <a16:creationId xmlns:a16="http://schemas.microsoft.com/office/drawing/2014/main" id="{9C21CF31-A67E-A645-9788-33B4891AE1DD}"/>
                  </a:ext>
                </a:extLst>
              </p:cNvPr>
              <p:cNvCxnSpPr>
                <a:cxnSpLocks/>
                <a:endCxn id="128" idx="0"/>
              </p:cNvCxnSpPr>
              <p:nvPr/>
            </p:nvCxnSpPr>
            <p:spPr>
              <a:xfrm>
                <a:off x="3134743" y="2106231"/>
                <a:ext cx="1618477" cy="62378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104">
                <a:extLst>
                  <a:ext uri="{FF2B5EF4-FFF2-40B4-BE49-F238E27FC236}">
                    <a16:creationId xmlns:a16="http://schemas.microsoft.com/office/drawing/2014/main" id="{E67ED8FE-83A4-9145-AABB-B5D017404B86}"/>
                  </a:ext>
                </a:extLst>
              </p:cNvPr>
              <p:cNvCxnSpPr>
                <a:cxnSpLocks/>
                <a:stCxn id="122" idx="2"/>
              </p:cNvCxnSpPr>
              <p:nvPr/>
            </p:nvCxnSpPr>
            <p:spPr>
              <a:xfrm>
                <a:off x="2085238" y="3199919"/>
                <a:ext cx="1025820"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105">
                <a:extLst>
                  <a:ext uri="{FF2B5EF4-FFF2-40B4-BE49-F238E27FC236}">
                    <a16:creationId xmlns:a16="http://schemas.microsoft.com/office/drawing/2014/main" id="{EF79579A-E814-CC4B-B82A-BC8759F71DFD}"/>
                  </a:ext>
                </a:extLst>
              </p:cNvPr>
              <p:cNvCxnSpPr>
                <a:cxnSpLocks/>
                <a:stCxn id="121" idx="2"/>
              </p:cNvCxnSpPr>
              <p:nvPr/>
            </p:nvCxnSpPr>
            <p:spPr>
              <a:xfrm>
                <a:off x="1261102" y="3199919"/>
                <a:ext cx="1849956"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106">
                <a:extLst>
                  <a:ext uri="{FF2B5EF4-FFF2-40B4-BE49-F238E27FC236}">
                    <a16:creationId xmlns:a16="http://schemas.microsoft.com/office/drawing/2014/main" id="{B2F441D6-C177-6446-B99D-53F6CA553539}"/>
                  </a:ext>
                </a:extLst>
              </p:cNvPr>
              <p:cNvCxnSpPr>
                <a:cxnSpLocks/>
                <a:stCxn id="127" idx="2"/>
              </p:cNvCxnSpPr>
              <p:nvPr/>
            </p:nvCxnSpPr>
            <p:spPr>
              <a:xfrm flipH="1">
                <a:off x="3172019" y="3199919"/>
                <a:ext cx="780220"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107">
                <a:extLst>
                  <a:ext uri="{FF2B5EF4-FFF2-40B4-BE49-F238E27FC236}">
                    <a16:creationId xmlns:a16="http://schemas.microsoft.com/office/drawing/2014/main" id="{429B984F-1477-7842-84A2-C4A524574A22}"/>
                  </a:ext>
                </a:extLst>
              </p:cNvPr>
              <p:cNvCxnSpPr>
                <a:cxnSpLocks/>
                <a:stCxn id="128" idx="2"/>
              </p:cNvCxnSpPr>
              <p:nvPr/>
            </p:nvCxnSpPr>
            <p:spPr>
              <a:xfrm flipH="1">
                <a:off x="3141538" y="3199919"/>
                <a:ext cx="1611682" cy="49383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108">
                <a:extLst>
                  <a:ext uri="{FF2B5EF4-FFF2-40B4-BE49-F238E27FC236}">
                    <a16:creationId xmlns:a16="http://schemas.microsoft.com/office/drawing/2014/main" id="{392A817F-D69B-E544-93D7-5856E5FCEDD1}"/>
                  </a:ext>
                </a:extLst>
              </p:cNvPr>
              <p:cNvCxnSpPr>
                <a:cxnSpLocks/>
                <a:endCxn id="133" idx="0"/>
              </p:cNvCxnSpPr>
              <p:nvPr/>
            </p:nvCxnSpPr>
            <p:spPr>
              <a:xfrm flipH="1">
                <a:off x="1116432" y="3820133"/>
                <a:ext cx="1923027" cy="49212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109">
                <a:extLst>
                  <a:ext uri="{FF2B5EF4-FFF2-40B4-BE49-F238E27FC236}">
                    <a16:creationId xmlns:a16="http://schemas.microsoft.com/office/drawing/2014/main" id="{6012C8D2-8A5B-3441-A609-5F51769F9B2B}"/>
                  </a:ext>
                </a:extLst>
              </p:cNvPr>
              <p:cNvCxnSpPr>
                <a:cxnSpLocks/>
                <a:endCxn id="134" idx="0"/>
              </p:cNvCxnSpPr>
              <p:nvPr/>
            </p:nvCxnSpPr>
            <p:spPr>
              <a:xfrm flipH="1">
                <a:off x="1795554" y="3797163"/>
                <a:ext cx="1292782" cy="51509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110">
                <a:extLst>
                  <a:ext uri="{FF2B5EF4-FFF2-40B4-BE49-F238E27FC236}">
                    <a16:creationId xmlns:a16="http://schemas.microsoft.com/office/drawing/2014/main" id="{29DF7450-23CE-2E46-A190-870066F3D72C}"/>
                  </a:ext>
                </a:extLst>
              </p:cNvPr>
              <p:cNvCxnSpPr>
                <a:cxnSpLocks/>
                <a:endCxn id="135" idx="0"/>
              </p:cNvCxnSpPr>
              <p:nvPr/>
            </p:nvCxnSpPr>
            <p:spPr>
              <a:xfrm flipH="1">
                <a:off x="2439639" y="3794777"/>
                <a:ext cx="613654" cy="5174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111">
                <a:extLst>
                  <a:ext uri="{FF2B5EF4-FFF2-40B4-BE49-F238E27FC236}">
                    <a16:creationId xmlns:a16="http://schemas.microsoft.com/office/drawing/2014/main" id="{2829FEFB-649F-7D40-A3D6-1819916D8692}"/>
                  </a:ext>
                </a:extLst>
              </p:cNvPr>
              <p:cNvCxnSpPr>
                <a:cxnSpLocks/>
                <a:endCxn id="138" idx="0"/>
              </p:cNvCxnSpPr>
              <p:nvPr/>
            </p:nvCxnSpPr>
            <p:spPr>
              <a:xfrm>
                <a:off x="3062495" y="3803738"/>
                <a:ext cx="797941" cy="50851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112">
                <a:extLst>
                  <a:ext uri="{FF2B5EF4-FFF2-40B4-BE49-F238E27FC236}">
                    <a16:creationId xmlns:a16="http://schemas.microsoft.com/office/drawing/2014/main" id="{3EF321CB-335F-554B-809E-FC719024DD98}"/>
                  </a:ext>
                </a:extLst>
              </p:cNvPr>
              <p:cNvCxnSpPr>
                <a:cxnSpLocks/>
                <a:endCxn id="139" idx="0"/>
              </p:cNvCxnSpPr>
              <p:nvPr/>
            </p:nvCxnSpPr>
            <p:spPr>
              <a:xfrm>
                <a:off x="3072173" y="3803737"/>
                <a:ext cx="1430104" cy="50851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113">
                <a:extLst>
                  <a:ext uri="{FF2B5EF4-FFF2-40B4-BE49-F238E27FC236}">
                    <a16:creationId xmlns:a16="http://schemas.microsoft.com/office/drawing/2014/main" id="{E4477338-A49A-224B-A736-CF38FBDBAD5F}"/>
                  </a:ext>
                </a:extLst>
              </p:cNvPr>
              <p:cNvCxnSpPr>
                <a:cxnSpLocks/>
                <a:endCxn id="140" idx="0"/>
              </p:cNvCxnSpPr>
              <p:nvPr/>
            </p:nvCxnSpPr>
            <p:spPr>
              <a:xfrm>
                <a:off x="3064776" y="3782483"/>
                <a:ext cx="2069676" cy="52977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131">
                <a:extLst>
                  <a:ext uri="{FF2B5EF4-FFF2-40B4-BE49-F238E27FC236}">
                    <a16:creationId xmlns:a16="http://schemas.microsoft.com/office/drawing/2014/main" id="{9FD456DA-5A78-7844-BBDC-67A8D3CC98C1}"/>
                  </a:ext>
                </a:extLst>
              </p:cNvPr>
              <p:cNvCxnSpPr>
                <a:cxnSpLocks/>
                <a:stCxn id="133" idx="2"/>
                <a:endCxn id="147" idx="0"/>
              </p:cNvCxnSpPr>
              <p:nvPr/>
            </p:nvCxnSpPr>
            <p:spPr>
              <a:xfrm>
                <a:off x="1116432" y="4782153"/>
                <a:ext cx="1177152"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133">
                <a:extLst>
                  <a:ext uri="{FF2B5EF4-FFF2-40B4-BE49-F238E27FC236}">
                    <a16:creationId xmlns:a16="http://schemas.microsoft.com/office/drawing/2014/main" id="{6B55943E-9E64-4142-8107-5702D72845CB}"/>
                  </a:ext>
                </a:extLst>
              </p:cNvPr>
              <p:cNvCxnSpPr>
                <a:cxnSpLocks/>
                <a:stCxn id="134" idx="2"/>
                <a:endCxn id="147" idx="0"/>
              </p:cNvCxnSpPr>
              <p:nvPr/>
            </p:nvCxnSpPr>
            <p:spPr>
              <a:xfrm>
                <a:off x="1795554" y="4782153"/>
                <a:ext cx="498030"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135">
                <a:extLst>
                  <a:ext uri="{FF2B5EF4-FFF2-40B4-BE49-F238E27FC236}">
                    <a16:creationId xmlns:a16="http://schemas.microsoft.com/office/drawing/2014/main" id="{2B8A3BC9-110C-8747-8E4C-5885B2983D26}"/>
                  </a:ext>
                </a:extLst>
              </p:cNvPr>
              <p:cNvCxnSpPr>
                <a:cxnSpLocks/>
                <a:stCxn id="135" idx="2"/>
                <a:endCxn id="147" idx="0"/>
              </p:cNvCxnSpPr>
              <p:nvPr/>
            </p:nvCxnSpPr>
            <p:spPr>
              <a:xfrm flipH="1">
                <a:off x="2293584" y="4782153"/>
                <a:ext cx="146055"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166">
                <a:extLst>
                  <a:ext uri="{FF2B5EF4-FFF2-40B4-BE49-F238E27FC236}">
                    <a16:creationId xmlns:a16="http://schemas.microsoft.com/office/drawing/2014/main" id="{25B27084-EC5F-4343-8189-C02EF27E352B}"/>
                  </a:ext>
                </a:extLst>
              </p:cNvPr>
              <p:cNvCxnSpPr>
                <a:cxnSpLocks/>
                <a:stCxn id="138" idx="2"/>
                <a:endCxn id="147" idx="0"/>
              </p:cNvCxnSpPr>
              <p:nvPr/>
            </p:nvCxnSpPr>
            <p:spPr>
              <a:xfrm flipH="1">
                <a:off x="2293584" y="4782153"/>
                <a:ext cx="1566852"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167">
                <a:extLst>
                  <a:ext uri="{FF2B5EF4-FFF2-40B4-BE49-F238E27FC236}">
                    <a16:creationId xmlns:a16="http://schemas.microsoft.com/office/drawing/2014/main" id="{40134C48-5A8E-E44C-99F2-908C1F3E98D9}"/>
                  </a:ext>
                </a:extLst>
              </p:cNvPr>
              <p:cNvCxnSpPr>
                <a:cxnSpLocks/>
                <a:stCxn id="139" idx="2"/>
                <a:endCxn id="147" idx="0"/>
              </p:cNvCxnSpPr>
              <p:nvPr/>
            </p:nvCxnSpPr>
            <p:spPr>
              <a:xfrm flipH="1">
                <a:off x="2293584" y="4782153"/>
                <a:ext cx="2208693"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168">
                <a:extLst>
                  <a:ext uri="{FF2B5EF4-FFF2-40B4-BE49-F238E27FC236}">
                    <a16:creationId xmlns:a16="http://schemas.microsoft.com/office/drawing/2014/main" id="{FD5944D2-7C11-074A-8736-BACF8CFEA194}"/>
                  </a:ext>
                </a:extLst>
              </p:cNvPr>
              <p:cNvCxnSpPr>
                <a:cxnSpLocks/>
                <a:stCxn id="140" idx="2"/>
                <a:endCxn id="147" idx="0"/>
              </p:cNvCxnSpPr>
              <p:nvPr/>
            </p:nvCxnSpPr>
            <p:spPr>
              <a:xfrm flipH="1">
                <a:off x="2293584" y="4782153"/>
                <a:ext cx="284086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175">
                <a:extLst>
                  <a:ext uri="{FF2B5EF4-FFF2-40B4-BE49-F238E27FC236}">
                    <a16:creationId xmlns:a16="http://schemas.microsoft.com/office/drawing/2014/main" id="{DA0EDEDF-5010-EB43-86E7-0EE1F4B0548F}"/>
                  </a:ext>
                </a:extLst>
              </p:cNvPr>
              <p:cNvCxnSpPr>
                <a:cxnSpLocks/>
                <a:stCxn id="147" idx="3"/>
                <a:endCxn id="148" idx="1"/>
              </p:cNvCxnSpPr>
              <p:nvPr/>
            </p:nvCxnSpPr>
            <p:spPr>
              <a:xfrm>
                <a:off x="2528534" y="5544654"/>
                <a:ext cx="2410577" cy="0"/>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sp>
            <p:nvSpPr>
              <p:cNvPr id="63" name="TextBox 37">
                <a:extLst>
                  <a:ext uri="{FF2B5EF4-FFF2-40B4-BE49-F238E27FC236}">
                    <a16:creationId xmlns:a16="http://schemas.microsoft.com/office/drawing/2014/main" id="{0D35C5D0-B879-584A-A2AF-C45B5C2070D8}"/>
                  </a:ext>
                </a:extLst>
              </p:cNvPr>
              <p:cNvSpPr txBox="1">
                <a:spLocks noChangeArrowheads="1"/>
              </p:cNvSpPr>
              <p:nvPr/>
            </p:nvSpPr>
            <p:spPr bwMode="auto">
              <a:xfrm>
                <a:off x="3373071" y="5264389"/>
                <a:ext cx="1485778" cy="523220"/>
              </a:xfrm>
              <a:prstGeom prst="rect">
                <a:avLst/>
              </a:prstGeom>
              <a:noFill/>
              <a:ln w="9525">
                <a:noFill/>
                <a:miter lim="800000"/>
                <a:headEnd/>
                <a:tailEnd/>
              </a:ln>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Banco de dados de espera</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Rectangle 118">
                <a:extLst>
                  <a:ext uri="{FF2B5EF4-FFF2-40B4-BE49-F238E27FC236}">
                    <a16:creationId xmlns:a16="http://schemas.microsoft.com/office/drawing/2014/main" id="{612025F0-017F-694B-B75E-ED89B4C64BED}"/>
                  </a:ext>
                </a:extLst>
              </p:cNvPr>
              <p:cNvSpPr/>
              <p:nvPr/>
            </p:nvSpPr>
            <p:spPr>
              <a:xfrm>
                <a:off x="170990" y="1881530"/>
                <a:ext cx="5764606"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ln w="0"/>
                    <a:solidFill>
                      <a:schemeClr val="accent5"/>
                    </a:solidFill>
                  </a:rPr>
                  <a:t>VPC</a:t>
                </a:r>
              </a:p>
            </p:txBody>
          </p:sp>
          <p:pic>
            <p:nvPicPr>
              <p:cNvPr id="120" name="Graphic 119">
                <a:extLst>
                  <a:ext uri="{FF2B5EF4-FFF2-40B4-BE49-F238E27FC236}">
                    <a16:creationId xmlns:a16="http://schemas.microsoft.com/office/drawing/2014/main" id="{BC9F4590-DDC7-4645-B487-DDFA231DE55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70990" y="1881529"/>
                <a:ext cx="330200" cy="330200"/>
              </a:xfrm>
              <a:prstGeom prst="rect">
                <a:avLst/>
              </a:prstGeom>
            </p:spPr>
          </p:pic>
          <p:pic>
            <p:nvPicPr>
              <p:cNvPr id="121" name="Graphic 120">
                <a:extLst>
                  <a:ext uri="{FF2B5EF4-FFF2-40B4-BE49-F238E27FC236}">
                    <a16:creationId xmlns:a16="http://schemas.microsoft.com/office/drawing/2014/main" id="{22E08E7E-4569-0A49-B827-13AD1DC0284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26152" y="2730019"/>
                <a:ext cx="469900" cy="469900"/>
              </a:xfrm>
              <a:prstGeom prst="rect">
                <a:avLst/>
              </a:prstGeom>
            </p:spPr>
          </p:pic>
          <p:pic>
            <p:nvPicPr>
              <p:cNvPr id="122" name="Graphic 121">
                <a:extLst>
                  <a:ext uri="{FF2B5EF4-FFF2-40B4-BE49-F238E27FC236}">
                    <a16:creationId xmlns:a16="http://schemas.microsoft.com/office/drawing/2014/main" id="{AE95D53B-340F-F449-8E48-0C4279F1067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850288" y="2730019"/>
                <a:ext cx="469900" cy="469900"/>
              </a:xfrm>
              <a:prstGeom prst="rect">
                <a:avLst/>
              </a:prstGeom>
            </p:spPr>
          </p:pic>
          <p:pic>
            <p:nvPicPr>
              <p:cNvPr id="127" name="Graphic 126">
                <a:extLst>
                  <a:ext uri="{FF2B5EF4-FFF2-40B4-BE49-F238E27FC236}">
                    <a16:creationId xmlns:a16="http://schemas.microsoft.com/office/drawing/2014/main" id="{B07030DF-36E9-A347-934B-8804ECA600A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717289" y="2730019"/>
                <a:ext cx="469900" cy="469900"/>
              </a:xfrm>
              <a:prstGeom prst="rect">
                <a:avLst/>
              </a:prstGeom>
            </p:spPr>
          </p:pic>
          <p:pic>
            <p:nvPicPr>
              <p:cNvPr id="128" name="Graphic 127">
                <a:extLst>
                  <a:ext uri="{FF2B5EF4-FFF2-40B4-BE49-F238E27FC236}">
                    <a16:creationId xmlns:a16="http://schemas.microsoft.com/office/drawing/2014/main" id="{7729691E-DBA7-3C4B-97C7-1A2855B070F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518270" y="2730019"/>
                <a:ext cx="469900" cy="469900"/>
              </a:xfrm>
              <a:prstGeom prst="rect">
                <a:avLst/>
              </a:prstGeom>
            </p:spPr>
          </p:pic>
          <p:sp>
            <p:nvSpPr>
              <p:cNvPr id="129" name="Rectangle 128">
                <a:extLst>
                  <a:ext uri="{FF2B5EF4-FFF2-40B4-BE49-F238E27FC236}">
                    <a16:creationId xmlns:a16="http://schemas.microsoft.com/office/drawing/2014/main" id="{D96DF636-8337-FA4A-A558-45CB1E0EF61F}"/>
                  </a:ext>
                </a:extLst>
              </p:cNvPr>
              <p:cNvSpPr/>
              <p:nvPr/>
            </p:nvSpPr>
            <p:spPr>
              <a:xfrm>
                <a:off x="554849" y="2275183"/>
                <a:ext cx="2242263"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400">
                    <a:solidFill>
                      <a:schemeClr val="accent3"/>
                    </a:solidFill>
                  </a:rPr>
                  <a:t>Zona de disponibilidade A</a:t>
                </a:r>
              </a:p>
            </p:txBody>
          </p:sp>
          <p:sp>
            <p:nvSpPr>
              <p:cNvPr id="130" name="Rectangle 129">
                <a:extLst>
                  <a:ext uri="{FF2B5EF4-FFF2-40B4-BE49-F238E27FC236}">
                    <a16:creationId xmlns:a16="http://schemas.microsoft.com/office/drawing/2014/main" id="{B2A7E830-3495-154C-A893-EB3D47AC317A}"/>
                  </a:ext>
                </a:extLst>
              </p:cNvPr>
              <p:cNvSpPr/>
              <p:nvPr/>
            </p:nvSpPr>
            <p:spPr>
              <a:xfrm>
                <a:off x="3289543" y="2275183"/>
                <a:ext cx="2391339" cy="39293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400">
                    <a:solidFill>
                      <a:schemeClr val="accent3"/>
                    </a:solidFill>
                  </a:rPr>
                  <a:t>Zona de disponibilidade B</a:t>
                </a:r>
              </a:p>
            </p:txBody>
          </p:sp>
          <p:pic>
            <p:nvPicPr>
              <p:cNvPr id="131" name="Graphic 130">
                <a:extLst>
                  <a:ext uri="{FF2B5EF4-FFF2-40B4-BE49-F238E27FC236}">
                    <a16:creationId xmlns:a16="http://schemas.microsoft.com/office/drawing/2014/main" id="{BD50B1A7-AFE6-3543-B742-DEDA66492C2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924745" y="1744219"/>
                <a:ext cx="469900" cy="469900"/>
              </a:xfrm>
              <a:prstGeom prst="rect">
                <a:avLst/>
              </a:prstGeom>
            </p:spPr>
          </p:pic>
          <p:pic>
            <p:nvPicPr>
              <p:cNvPr id="132" name="Graphic 131">
                <a:extLst>
                  <a:ext uri="{FF2B5EF4-FFF2-40B4-BE49-F238E27FC236}">
                    <a16:creationId xmlns:a16="http://schemas.microsoft.com/office/drawing/2014/main" id="{9AAAA096-273A-074D-90BD-FBEE8EE3634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29826" y="3577355"/>
                <a:ext cx="469900" cy="469900"/>
              </a:xfrm>
              <a:prstGeom prst="rect">
                <a:avLst/>
              </a:prstGeom>
            </p:spPr>
          </p:pic>
          <p:pic>
            <p:nvPicPr>
              <p:cNvPr id="133" name="Graphic 132">
                <a:extLst>
                  <a:ext uri="{FF2B5EF4-FFF2-40B4-BE49-F238E27FC236}">
                    <a16:creationId xmlns:a16="http://schemas.microsoft.com/office/drawing/2014/main" id="{E9F6CEC8-6001-B342-8BA7-8845479AB3E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81482" y="4312253"/>
                <a:ext cx="469900" cy="469900"/>
              </a:xfrm>
              <a:prstGeom prst="rect">
                <a:avLst/>
              </a:prstGeom>
            </p:spPr>
          </p:pic>
          <p:pic>
            <p:nvPicPr>
              <p:cNvPr id="134" name="Graphic 133">
                <a:extLst>
                  <a:ext uri="{FF2B5EF4-FFF2-40B4-BE49-F238E27FC236}">
                    <a16:creationId xmlns:a16="http://schemas.microsoft.com/office/drawing/2014/main" id="{3C9030F6-ED94-B94C-9293-9CFEF68C39A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560604" y="4312253"/>
                <a:ext cx="469900" cy="469900"/>
              </a:xfrm>
              <a:prstGeom prst="rect">
                <a:avLst/>
              </a:prstGeom>
            </p:spPr>
          </p:pic>
          <p:pic>
            <p:nvPicPr>
              <p:cNvPr id="135" name="Graphic 134">
                <a:extLst>
                  <a:ext uri="{FF2B5EF4-FFF2-40B4-BE49-F238E27FC236}">
                    <a16:creationId xmlns:a16="http://schemas.microsoft.com/office/drawing/2014/main" id="{0A84FC29-E510-7A49-805C-BBBC1108A57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204689" y="4312253"/>
                <a:ext cx="469900" cy="469900"/>
              </a:xfrm>
              <a:prstGeom prst="rect">
                <a:avLst/>
              </a:prstGeom>
            </p:spPr>
          </p:pic>
          <p:pic>
            <p:nvPicPr>
              <p:cNvPr id="138" name="Graphic 137">
                <a:extLst>
                  <a:ext uri="{FF2B5EF4-FFF2-40B4-BE49-F238E27FC236}">
                    <a16:creationId xmlns:a16="http://schemas.microsoft.com/office/drawing/2014/main" id="{8AFB391F-2159-8B41-A5A3-B180819B717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625486" y="4312253"/>
                <a:ext cx="469900" cy="469900"/>
              </a:xfrm>
              <a:prstGeom prst="rect">
                <a:avLst/>
              </a:prstGeom>
            </p:spPr>
          </p:pic>
          <p:pic>
            <p:nvPicPr>
              <p:cNvPr id="139" name="Graphic 138">
                <a:extLst>
                  <a:ext uri="{FF2B5EF4-FFF2-40B4-BE49-F238E27FC236}">
                    <a16:creationId xmlns:a16="http://schemas.microsoft.com/office/drawing/2014/main" id="{DE5FB7CC-891D-B248-89D7-0740442007D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267327" y="4312253"/>
                <a:ext cx="469900" cy="469900"/>
              </a:xfrm>
              <a:prstGeom prst="rect">
                <a:avLst/>
              </a:prstGeom>
            </p:spPr>
          </p:pic>
          <p:pic>
            <p:nvPicPr>
              <p:cNvPr id="140" name="Graphic 139">
                <a:extLst>
                  <a:ext uri="{FF2B5EF4-FFF2-40B4-BE49-F238E27FC236}">
                    <a16:creationId xmlns:a16="http://schemas.microsoft.com/office/drawing/2014/main" id="{B4D4391A-5F81-3849-8902-E415E112732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899502" y="4312253"/>
                <a:ext cx="469900" cy="469900"/>
              </a:xfrm>
              <a:prstGeom prst="rect">
                <a:avLst/>
              </a:prstGeom>
            </p:spPr>
          </p:pic>
          <p:pic>
            <p:nvPicPr>
              <p:cNvPr id="147" name="Graphic 146">
                <a:extLst>
                  <a:ext uri="{FF2B5EF4-FFF2-40B4-BE49-F238E27FC236}">
                    <a16:creationId xmlns:a16="http://schemas.microsoft.com/office/drawing/2014/main" id="{CAC153DA-3709-7742-BA5B-AE966FEE4E1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058634" y="5309704"/>
                <a:ext cx="469900" cy="469900"/>
              </a:xfrm>
              <a:prstGeom prst="rect">
                <a:avLst/>
              </a:prstGeom>
            </p:spPr>
          </p:pic>
          <p:pic>
            <p:nvPicPr>
              <p:cNvPr id="148" name="Graphic 147">
                <a:extLst>
                  <a:ext uri="{FF2B5EF4-FFF2-40B4-BE49-F238E27FC236}">
                    <a16:creationId xmlns:a16="http://schemas.microsoft.com/office/drawing/2014/main" id="{03AA355C-2215-524C-9825-DED7AD84B96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939111" y="5332720"/>
                <a:ext cx="469900" cy="469900"/>
              </a:xfrm>
              <a:prstGeom prst="rect">
                <a:avLst/>
              </a:prstGeom>
            </p:spPr>
          </p:pic>
        </p:grpSp>
        <p:sp>
          <p:nvSpPr>
            <p:cNvPr id="178" name="TextBox 177">
              <a:extLst>
                <a:ext uri="{FF2B5EF4-FFF2-40B4-BE49-F238E27FC236}">
                  <a16:creationId xmlns:a16="http://schemas.microsoft.com/office/drawing/2014/main" id="{253BF228-12E6-DF4B-BB34-C9F4641CE3EC}"/>
                </a:ext>
              </a:extLst>
            </p:cNvPr>
            <p:cNvSpPr txBox="1"/>
            <p:nvPr/>
          </p:nvSpPr>
          <p:spPr>
            <a:xfrm>
              <a:off x="4926226" y="1697751"/>
              <a:ext cx="931665" cy="307777"/>
            </a:xfrm>
            <a:prstGeom prst="rect">
              <a:avLst/>
            </a:prstGeom>
            <a:solidFill>
              <a:schemeClr val="accent5"/>
            </a:solidFill>
          </p:spPr>
          <p:txBody>
            <a:bodyPr wrap="none" rtlCol="0">
              <a:spAutoFit/>
            </a:bodyPr>
            <a:lstStyle/>
            <a:p>
              <a:pPr rtl="0"/>
              <a:r>
                <a:rPr lang="pt-B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Produção</a:t>
              </a:r>
            </a:p>
          </p:txBody>
        </p:sp>
      </p:grpSp>
      <p:grpSp>
        <p:nvGrpSpPr>
          <p:cNvPr id="6" name="Group 5" descr="A development environment which exists in a single AZ">
            <a:extLst>
              <a:ext uri="{FF2B5EF4-FFF2-40B4-BE49-F238E27FC236}">
                <a16:creationId xmlns:a16="http://schemas.microsoft.com/office/drawing/2014/main" id="{8CA210C7-423C-7046-B50B-8CF03B927C91}"/>
              </a:ext>
            </a:extLst>
          </p:cNvPr>
          <p:cNvGrpSpPr/>
          <p:nvPr/>
        </p:nvGrpSpPr>
        <p:grpSpPr>
          <a:xfrm>
            <a:off x="8792713" y="1697751"/>
            <a:ext cx="3511627" cy="4662972"/>
            <a:chOff x="8792713" y="1697751"/>
            <a:chExt cx="3511627" cy="4662972"/>
          </a:xfrm>
        </p:grpSpPr>
        <p:sp>
          <p:nvSpPr>
            <p:cNvPr id="90" name="Rounded Rectangle 17">
              <a:extLst>
                <a:ext uri="{FF2B5EF4-FFF2-40B4-BE49-F238E27FC236}">
                  <a16:creationId xmlns:a16="http://schemas.microsoft.com/office/drawing/2014/main" id="{E97FEBEF-7946-6B48-97FA-590BEAD50850}"/>
                </a:ext>
              </a:extLst>
            </p:cNvPr>
            <p:cNvSpPr/>
            <p:nvPr/>
          </p:nvSpPr>
          <p:spPr>
            <a:xfrm>
              <a:off x="9443391" y="2597521"/>
              <a:ext cx="1956284" cy="76340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Rounded Rectangle 53">
              <a:extLst>
                <a:ext uri="{FF2B5EF4-FFF2-40B4-BE49-F238E27FC236}">
                  <a16:creationId xmlns:a16="http://schemas.microsoft.com/office/drawing/2014/main" id="{B74A2494-7B9E-4543-B308-42D0A974111C}"/>
                </a:ext>
              </a:extLst>
            </p:cNvPr>
            <p:cNvSpPr/>
            <p:nvPr/>
          </p:nvSpPr>
          <p:spPr>
            <a:xfrm>
              <a:off x="9443391" y="4124912"/>
              <a:ext cx="1956284" cy="833284"/>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37">
              <a:extLst>
                <a:ext uri="{FF2B5EF4-FFF2-40B4-BE49-F238E27FC236}">
                  <a16:creationId xmlns:a16="http://schemas.microsoft.com/office/drawing/2014/main" id="{920A9B11-A47E-0B44-B194-2D8BA08B9BAA}"/>
                </a:ext>
              </a:extLst>
            </p:cNvPr>
            <p:cNvSpPr txBox="1">
              <a:spLocks noChangeArrowheads="1"/>
            </p:cNvSpPr>
            <p:nvPr/>
          </p:nvSpPr>
          <p:spPr bwMode="auto">
            <a:xfrm>
              <a:off x="8830322" y="2264506"/>
              <a:ext cx="1923594" cy="307777"/>
            </a:xfrm>
            <a:prstGeom prst="rect">
              <a:avLst/>
            </a:prstGeom>
            <a:noFill/>
            <a:ln w="9525">
              <a:noFill/>
              <a:miter lim="800000"/>
              <a:headEnd/>
              <a:tailEnd/>
            </a:ln>
          </p:spPr>
          <p:txBody>
            <a:bodyPr wrap="square" rtlCol="0">
              <a:spAutoFit/>
            </a:bodyPr>
            <a:lstStyle/>
            <a:p>
              <a:pPr algn="ctr" rtl="0"/>
              <a:r>
                <a:rPr lang="pt-BR" sz="140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Camada da Web</a:t>
              </a:r>
            </a:p>
          </p:txBody>
        </p:sp>
        <p:sp>
          <p:nvSpPr>
            <p:cNvPr id="93" name="TextBox 37">
              <a:extLst>
                <a:ext uri="{FF2B5EF4-FFF2-40B4-BE49-F238E27FC236}">
                  <a16:creationId xmlns:a16="http://schemas.microsoft.com/office/drawing/2014/main" id="{C3A604B4-5A17-A84D-BA3C-104CA2E98C62}"/>
                </a:ext>
              </a:extLst>
            </p:cNvPr>
            <p:cNvSpPr txBox="1">
              <a:spLocks noChangeArrowheads="1"/>
            </p:cNvSpPr>
            <p:nvPr/>
          </p:nvSpPr>
          <p:spPr bwMode="auto">
            <a:xfrm>
              <a:off x="8944779" y="3553278"/>
              <a:ext cx="1287636" cy="523220"/>
            </a:xfrm>
            <a:prstGeom prst="rect">
              <a:avLst/>
            </a:prstGeom>
            <a:noFill/>
            <a:ln w="9525">
              <a:noFill/>
              <a:miter lim="800000"/>
              <a:headEnd/>
              <a:tailEnd/>
            </a:ln>
          </p:spPr>
          <p:txBody>
            <a:bodyPr wrap="square" rtlCol="0">
              <a:spAutoFit/>
            </a:bodyPr>
            <a:lstStyle/>
            <a:p>
              <a:pPr algn="ctr" rtl="0"/>
              <a:r>
                <a:rPr lang="pt-BR" sz="140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Camada da aplicação</a:t>
              </a:r>
            </a:p>
          </p:txBody>
        </p:sp>
        <p:sp>
          <p:nvSpPr>
            <p:cNvPr id="94" name="TextBox 37">
              <a:extLst>
                <a:ext uri="{FF2B5EF4-FFF2-40B4-BE49-F238E27FC236}">
                  <a16:creationId xmlns:a16="http://schemas.microsoft.com/office/drawing/2014/main" id="{23526DE7-222F-F540-87F7-6CABA9C10C60}"/>
                </a:ext>
              </a:extLst>
            </p:cNvPr>
            <p:cNvSpPr txBox="1">
              <a:spLocks noChangeArrowheads="1"/>
            </p:cNvSpPr>
            <p:nvPr/>
          </p:nvSpPr>
          <p:spPr bwMode="auto">
            <a:xfrm>
              <a:off x="9054149" y="5260217"/>
              <a:ext cx="1249140" cy="738664"/>
            </a:xfrm>
            <a:prstGeom prst="rect">
              <a:avLst/>
            </a:prstGeom>
            <a:solidFill>
              <a:schemeClr val="bg1"/>
            </a:solidFill>
            <a:ln w="9525">
              <a:noFill/>
              <a:miter lim="800000"/>
              <a:headEnd/>
              <a:tailEnd/>
            </a:ln>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Banco de dados primário</a:t>
              </a:r>
            </a:p>
          </p:txBody>
        </p:sp>
        <p:cxnSp>
          <p:nvCxnSpPr>
            <p:cNvPr id="97" name="Straight Connector 98">
              <a:extLst>
                <a:ext uri="{FF2B5EF4-FFF2-40B4-BE49-F238E27FC236}">
                  <a16:creationId xmlns:a16="http://schemas.microsoft.com/office/drawing/2014/main" id="{445263E0-7F95-7343-8AF5-6CBA36CB5C03}"/>
                </a:ext>
              </a:extLst>
            </p:cNvPr>
            <p:cNvCxnSpPr>
              <a:cxnSpLocks/>
              <a:stCxn id="164" idx="2"/>
              <a:endCxn id="158" idx="0"/>
            </p:cNvCxnSpPr>
            <p:nvPr/>
          </p:nvCxnSpPr>
          <p:spPr>
            <a:xfrm flipH="1">
              <a:off x="9986188" y="2190746"/>
              <a:ext cx="426065"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9">
              <a:extLst>
                <a:ext uri="{FF2B5EF4-FFF2-40B4-BE49-F238E27FC236}">
                  <a16:creationId xmlns:a16="http://schemas.microsoft.com/office/drawing/2014/main" id="{8C972A5F-97AA-2E40-AA80-4F3C7FB8843C}"/>
                </a:ext>
              </a:extLst>
            </p:cNvPr>
            <p:cNvCxnSpPr>
              <a:cxnSpLocks/>
              <a:stCxn id="164" idx="2"/>
              <a:endCxn id="159" idx="0"/>
            </p:cNvCxnSpPr>
            <p:nvPr/>
          </p:nvCxnSpPr>
          <p:spPr>
            <a:xfrm>
              <a:off x="10412253" y="2190746"/>
              <a:ext cx="398071"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4">
              <a:extLst>
                <a:ext uri="{FF2B5EF4-FFF2-40B4-BE49-F238E27FC236}">
                  <a16:creationId xmlns:a16="http://schemas.microsoft.com/office/drawing/2014/main" id="{A04D3BD0-D430-384C-8B2D-6ECE54BE8B37}"/>
                </a:ext>
              </a:extLst>
            </p:cNvPr>
            <p:cNvCxnSpPr>
              <a:cxnSpLocks/>
              <a:stCxn id="159" idx="2"/>
              <a:endCxn id="165" idx="0"/>
            </p:cNvCxnSpPr>
            <p:nvPr/>
          </p:nvCxnSpPr>
          <p:spPr>
            <a:xfrm flipH="1">
              <a:off x="10432540" y="3182695"/>
              <a:ext cx="377784"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5">
              <a:extLst>
                <a:ext uri="{FF2B5EF4-FFF2-40B4-BE49-F238E27FC236}">
                  <a16:creationId xmlns:a16="http://schemas.microsoft.com/office/drawing/2014/main" id="{E5E9E68D-06F3-9141-9021-3C8800B0A4A0}"/>
                </a:ext>
              </a:extLst>
            </p:cNvPr>
            <p:cNvCxnSpPr>
              <a:cxnSpLocks/>
              <a:stCxn id="158" idx="2"/>
              <a:endCxn id="165" idx="0"/>
            </p:cNvCxnSpPr>
            <p:nvPr/>
          </p:nvCxnSpPr>
          <p:spPr>
            <a:xfrm>
              <a:off x="9986188" y="3182695"/>
              <a:ext cx="446352"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50474EAF-375C-934B-A79B-6C1D1C118104}"/>
                </a:ext>
              </a:extLst>
            </p:cNvPr>
            <p:cNvCxnSpPr>
              <a:cxnSpLocks/>
              <a:stCxn id="165" idx="2"/>
              <a:endCxn id="166" idx="0"/>
            </p:cNvCxnSpPr>
            <p:nvPr/>
          </p:nvCxnSpPr>
          <p:spPr>
            <a:xfrm flipH="1">
              <a:off x="9755790" y="3978346"/>
              <a:ext cx="676750"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4991566-6A49-0949-8EBE-A844C6BD570B}"/>
                </a:ext>
              </a:extLst>
            </p:cNvPr>
            <p:cNvCxnSpPr>
              <a:cxnSpLocks/>
              <a:stCxn id="165" idx="2"/>
              <a:endCxn id="167" idx="0"/>
            </p:cNvCxnSpPr>
            <p:nvPr/>
          </p:nvCxnSpPr>
          <p:spPr>
            <a:xfrm>
              <a:off x="10432540" y="3978346"/>
              <a:ext cx="2372"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2" name="Straight Connector 110">
              <a:extLst>
                <a:ext uri="{FF2B5EF4-FFF2-40B4-BE49-F238E27FC236}">
                  <a16:creationId xmlns:a16="http://schemas.microsoft.com/office/drawing/2014/main" id="{7D1D759B-B7BD-2E42-A5CF-434DC75F4F8B}"/>
                </a:ext>
              </a:extLst>
            </p:cNvPr>
            <p:cNvCxnSpPr>
              <a:cxnSpLocks/>
              <a:stCxn id="165" idx="2"/>
              <a:endCxn id="168" idx="0"/>
            </p:cNvCxnSpPr>
            <p:nvPr/>
          </p:nvCxnSpPr>
          <p:spPr>
            <a:xfrm>
              <a:off x="10432540" y="3978346"/>
              <a:ext cx="646457"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4" name="Straight Connector 131">
              <a:extLst>
                <a:ext uri="{FF2B5EF4-FFF2-40B4-BE49-F238E27FC236}">
                  <a16:creationId xmlns:a16="http://schemas.microsoft.com/office/drawing/2014/main" id="{AE262FAD-E98C-3944-835C-796725A905AD}"/>
                </a:ext>
              </a:extLst>
            </p:cNvPr>
            <p:cNvCxnSpPr>
              <a:cxnSpLocks/>
              <a:stCxn id="166" idx="2"/>
              <a:endCxn id="172" idx="0"/>
            </p:cNvCxnSpPr>
            <p:nvPr/>
          </p:nvCxnSpPr>
          <p:spPr>
            <a:xfrm>
              <a:off x="9755790" y="4758964"/>
              <a:ext cx="66565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33">
              <a:extLst>
                <a:ext uri="{FF2B5EF4-FFF2-40B4-BE49-F238E27FC236}">
                  <a16:creationId xmlns:a16="http://schemas.microsoft.com/office/drawing/2014/main" id="{685190A3-C870-3D44-AA05-3113AE39CFE1}"/>
                </a:ext>
              </a:extLst>
            </p:cNvPr>
            <p:cNvCxnSpPr>
              <a:cxnSpLocks/>
              <a:stCxn id="167" idx="2"/>
              <a:endCxn id="172" idx="0"/>
            </p:cNvCxnSpPr>
            <p:nvPr/>
          </p:nvCxnSpPr>
          <p:spPr>
            <a:xfrm flipH="1">
              <a:off x="10421448" y="4758964"/>
              <a:ext cx="13464"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35">
              <a:extLst>
                <a:ext uri="{FF2B5EF4-FFF2-40B4-BE49-F238E27FC236}">
                  <a16:creationId xmlns:a16="http://schemas.microsoft.com/office/drawing/2014/main" id="{A10BA50B-CE3E-4F47-B6F8-2581BB0A53FC}"/>
                </a:ext>
              </a:extLst>
            </p:cNvPr>
            <p:cNvCxnSpPr>
              <a:cxnSpLocks/>
              <a:stCxn id="168" idx="2"/>
              <a:endCxn id="172" idx="0"/>
            </p:cNvCxnSpPr>
            <p:nvPr/>
          </p:nvCxnSpPr>
          <p:spPr>
            <a:xfrm flipH="1">
              <a:off x="10421448" y="4758964"/>
              <a:ext cx="657549"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5BF2EF5A-BCEB-5544-B76F-C22D19C59895}"/>
                </a:ext>
              </a:extLst>
            </p:cNvPr>
            <p:cNvSpPr/>
            <p:nvPr/>
          </p:nvSpPr>
          <p:spPr>
            <a:xfrm>
              <a:off x="8792713" y="1858341"/>
              <a:ext cx="3133439"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400">
                  <a:ln w="0"/>
                  <a:solidFill>
                    <a:schemeClr val="accent5"/>
                  </a:solidFill>
                </a:rPr>
                <a:t>VPC</a:t>
              </a:r>
            </a:p>
          </p:txBody>
        </p:sp>
        <p:pic>
          <p:nvPicPr>
            <p:cNvPr id="156" name="Graphic 155">
              <a:extLst>
                <a:ext uri="{FF2B5EF4-FFF2-40B4-BE49-F238E27FC236}">
                  <a16:creationId xmlns:a16="http://schemas.microsoft.com/office/drawing/2014/main" id="{720AFC7F-7998-8542-A7D0-F733C6F0C8C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92713" y="1858340"/>
              <a:ext cx="330200" cy="330200"/>
            </a:xfrm>
            <a:prstGeom prst="rect">
              <a:avLst/>
            </a:prstGeom>
          </p:spPr>
        </p:pic>
        <p:pic>
          <p:nvPicPr>
            <p:cNvPr id="158" name="Graphic 157">
              <a:extLst>
                <a:ext uri="{FF2B5EF4-FFF2-40B4-BE49-F238E27FC236}">
                  <a16:creationId xmlns:a16="http://schemas.microsoft.com/office/drawing/2014/main" id="{FB7DCF86-26D2-5B47-BC6F-D0090AA071E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51238" y="2712795"/>
              <a:ext cx="469900" cy="469900"/>
            </a:xfrm>
            <a:prstGeom prst="rect">
              <a:avLst/>
            </a:prstGeom>
          </p:spPr>
        </p:pic>
        <p:pic>
          <p:nvPicPr>
            <p:cNvPr id="159" name="Graphic 158">
              <a:extLst>
                <a:ext uri="{FF2B5EF4-FFF2-40B4-BE49-F238E27FC236}">
                  <a16:creationId xmlns:a16="http://schemas.microsoft.com/office/drawing/2014/main" id="{AB38A4AA-925B-3344-B8D6-CF87885E554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575374" y="2712795"/>
              <a:ext cx="469900" cy="469900"/>
            </a:xfrm>
            <a:prstGeom prst="rect">
              <a:avLst/>
            </a:prstGeom>
          </p:spPr>
        </p:pic>
        <p:sp>
          <p:nvSpPr>
            <p:cNvPr id="162" name="Rectangle 161">
              <a:extLst>
                <a:ext uri="{FF2B5EF4-FFF2-40B4-BE49-F238E27FC236}">
                  <a16:creationId xmlns:a16="http://schemas.microsoft.com/office/drawing/2014/main" id="{2B4F91AE-F4BC-BF47-9437-1608610551E0}"/>
                </a:ext>
              </a:extLst>
            </p:cNvPr>
            <p:cNvSpPr/>
            <p:nvPr/>
          </p:nvSpPr>
          <p:spPr>
            <a:xfrm>
              <a:off x="8993443" y="2251994"/>
              <a:ext cx="2744772"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400">
                  <a:solidFill>
                    <a:schemeClr val="accent3"/>
                  </a:solidFill>
                </a:rPr>
                <a:t>Zona de disponibilidade A</a:t>
              </a:r>
            </a:p>
          </p:txBody>
        </p:sp>
        <p:pic>
          <p:nvPicPr>
            <p:cNvPr id="164" name="Graphic 163">
              <a:extLst>
                <a:ext uri="{FF2B5EF4-FFF2-40B4-BE49-F238E27FC236}">
                  <a16:creationId xmlns:a16="http://schemas.microsoft.com/office/drawing/2014/main" id="{660C625B-E062-9649-8845-D995D6DA8EB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177303" y="1720846"/>
              <a:ext cx="469900" cy="469900"/>
            </a:xfrm>
            <a:prstGeom prst="rect">
              <a:avLst/>
            </a:prstGeom>
          </p:spPr>
        </p:pic>
        <p:pic>
          <p:nvPicPr>
            <p:cNvPr id="165" name="Graphic 164">
              <a:extLst>
                <a:ext uri="{FF2B5EF4-FFF2-40B4-BE49-F238E27FC236}">
                  <a16:creationId xmlns:a16="http://schemas.microsoft.com/office/drawing/2014/main" id="{78144162-95B7-0647-925B-86D9DFEA8FF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197590" y="3508446"/>
              <a:ext cx="469900" cy="469900"/>
            </a:xfrm>
            <a:prstGeom prst="rect">
              <a:avLst/>
            </a:prstGeom>
          </p:spPr>
        </p:pic>
        <p:pic>
          <p:nvPicPr>
            <p:cNvPr id="166" name="Graphic 165">
              <a:extLst>
                <a:ext uri="{FF2B5EF4-FFF2-40B4-BE49-F238E27FC236}">
                  <a16:creationId xmlns:a16="http://schemas.microsoft.com/office/drawing/2014/main" id="{98BC4C7B-829A-B948-A105-3954BA98896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520840" y="4289064"/>
              <a:ext cx="469900" cy="469900"/>
            </a:xfrm>
            <a:prstGeom prst="rect">
              <a:avLst/>
            </a:prstGeom>
          </p:spPr>
        </p:pic>
        <p:pic>
          <p:nvPicPr>
            <p:cNvPr id="167" name="Graphic 166">
              <a:extLst>
                <a:ext uri="{FF2B5EF4-FFF2-40B4-BE49-F238E27FC236}">
                  <a16:creationId xmlns:a16="http://schemas.microsoft.com/office/drawing/2014/main" id="{FCB9524D-5551-6745-846A-73DC9D05C64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199962" y="4289064"/>
              <a:ext cx="469900" cy="469900"/>
            </a:xfrm>
            <a:prstGeom prst="rect">
              <a:avLst/>
            </a:prstGeom>
          </p:spPr>
        </p:pic>
        <p:pic>
          <p:nvPicPr>
            <p:cNvPr id="168" name="Graphic 167">
              <a:extLst>
                <a:ext uri="{FF2B5EF4-FFF2-40B4-BE49-F238E27FC236}">
                  <a16:creationId xmlns:a16="http://schemas.microsoft.com/office/drawing/2014/main" id="{680E78B7-E85E-F14E-B3DE-E429D919457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844047" y="4289064"/>
              <a:ext cx="469900" cy="469900"/>
            </a:xfrm>
            <a:prstGeom prst="rect">
              <a:avLst/>
            </a:prstGeom>
          </p:spPr>
        </p:pic>
        <p:pic>
          <p:nvPicPr>
            <p:cNvPr id="172" name="Graphic 171">
              <a:extLst>
                <a:ext uri="{FF2B5EF4-FFF2-40B4-BE49-F238E27FC236}">
                  <a16:creationId xmlns:a16="http://schemas.microsoft.com/office/drawing/2014/main" id="{F750E523-5E50-5448-BF78-FC58FCF13E2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186498" y="5286515"/>
              <a:ext cx="469900" cy="469900"/>
            </a:xfrm>
            <a:prstGeom prst="rect">
              <a:avLst/>
            </a:prstGeom>
          </p:spPr>
        </p:pic>
        <p:sp>
          <p:nvSpPr>
            <p:cNvPr id="179" name="TextBox 178">
              <a:extLst>
                <a:ext uri="{FF2B5EF4-FFF2-40B4-BE49-F238E27FC236}">
                  <a16:creationId xmlns:a16="http://schemas.microsoft.com/office/drawing/2014/main" id="{461D571F-00CB-C54D-B950-A08D31399A74}"/>
                </a:ext>
              </a:extLst>
            </p:cNvPr>
            <p:cNvSpPr txBox="1"/>
            <p:nvPr/>
          </p:nvSpPr>
          <p:spPr>
            <a:xfrm>
              <a:off x="10753916" y="1697751"/>
              <a:ext cx="1550424" cy="307777"/>
            </a:xfrm>
            <a:prstGeom prst="rect">
              <a:avLst/>
            </a:prstGeom>
            <a:solidFill>
              <a:schemeClr val="accent5"/>
            </a:solidFill>
          </p:spPr>
          <p:txBody>
            <a:bodyPr wrap="none" rtlCol="0">
              <a:spAutoFit/>
            </a:bodyPr>
            <a:lstStyle/>
            <a:p>
              <a:pPr rtl="0"/>
              <a:r>
                <a:rPr lang="pt-B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Desenvolvimento</a:t>
              </a:r>
            </a:p>
          </p:txBody>
        </p:sp>
      </p:grpSp>
    </p:spTree>
    <p:custDataLst>
      <p:tags r:id="rId1"/>
    </p:custDataLst>
    <p:extLst>
      <p:ext uri="{BB962C8B-B14F-4D97-AF65-F5344CB8AC3E}">
        <p14:creationId xmlns:p14="http://schemas.microsoft.com/office/powerpoint/2010/main" val="1281100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600"/>
              <a:t>Conjuntos de alterações do AWS CloudFormation</a:t>
            </a:r>
          </a:p>
        </p:txBody>
      </p:sp>
      <p:sp>
        <p:nvSpPr>
          <p:cNvPr id="7" name="TextBox 6">
            <a:extLst>
              <a:ext uri="{FF2B5EF4-FFF2-40B4-BE49-F238E27FC236}">
                <a16:creationId xmlns:a16="http://schemas.microsoft.com/office/drawing/2014/main" id="{4B172DCE-D86B-734D-9499-0D231D311A9D}"/>
              </a:ext>
            </a:extLst>
          </p:cNvPr>
          <p:cNvSpPr txBox="1"/>
          <p:nvPr/>
        </p:nvSpPr>
        <p:spPr>
          <a:xfrm>
            <a:off x="2822540" y="1545012"/>
            <a:ext cx="6627158" cy="830997"/>
          </a:xfrm>
          <a:prstGeom prst="rect">
            <a:avLst/>
          </a:prstGeom>
          <a:noFill/>
        </p:spPr>
        <p:txBody>
          <a:bodyPr wrap="square" rtlCol="0">
            <a:spAutoFit/>
          </a:bodyPr>
          <a:lstStyle/>
          <a:p>
            <a:pPr algn="ct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conjuntos de alterações permitem </a:t>
            </a:r>
            <a:r>
              <a:rPr lang="pt-BR" sz="2400">
                <a:solidFill>
                  <a:schemeClr val="accent6"/>
                </a:solidFill>
                <a:ea typeface="Amazon Ember" panose="020B0603020204020204" pitchFamily="34" charset="0"/>
                <a:cs typeface="Amazon Ember" panose="020B0603020204020204" pitchFamily="34" charset="0"/>
              </a:rPr>
              <a:t>visualizar as alterações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antes de implementá-las.</a:t>
            </a:r>
          </a:p>
        </p:txBody>
      </p:sp>
      <p:pic>
        <p:nvPicPr>
          <p:cNvPr id="21" name="Graphic 20">
            <a:extLst>
              <a:ext uri="{FF2B5EF4-FFF2-40B4-BE49-F238E27FC236}">
                <a16:creationId xmlns:a16="http://schemas.microsoft.com/office/drawing/2014/main" id="{F0885F6F-3173-184E-A76E-1383787C181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1694" y="2913858"/>
            <a:ext cx="1093227" cy="1093227"/>
          </a:xfrm>
          <a:prstGeom prst="rect">
            <a:avLst/>
          </a:prstGeom>
        </p:spPr>
      </p:pic>
      <p:sp>
        <p:nvSpPr>
          <p:cNvPr id="51" name="TextBox 50">
            <a:extLst>
              <a:ext uri="{FF2B5EF4-FFF2-40B4-BE49-F238E27FC236}">
                <a16:creationId xmlns:a16="http://schemas.microsoft.com/office/drawing/2014/main" id="{C36451D1-7145-2542-8529-114B95169B4B}"/>
              </a:ext>
            </a:extLst>
          </p:cNvPr>
          <p:cNvSpPr txBox="1"/>
          <p:nvPr/>
        </p:nvSpPr>
        <p:spPr>
          <a:xfrm>
            <a:off x="608925" y="4141636"/>
            <a:ext cx="1555234" cy="369012"/>
          </a:xfrm>
          <a:prstGeom prst="rect">
            <a:avLst/>
          </a:prstGeom>
          <a:noFill/>
        </p:spPr>
        <p:txBody>
          <a:bodyPr wrap="none" rtlCol="0">
            <a:spAutoFit/>
          </a:bodyPr>
          <a:lstStyle/>
          <a:p>
            <a:pPr rtl="0"/>
            <a:r>
              <a:rPr lang="pt-BR">
                <a:latin typeface="Amazon Ember Light" charset="0"/>
                <a:ea typeface="Amazon Ember Light" charset="0"/>
                <a:cs typeface="Amazon Ember Light" charset="0"/>
              </a:rPr>
              <a:t>Pilha original</a:t>
            </a:r>
          </a:p>
        </p:txBody>
      </p:sp>
      <p:sp>
        <p:nvSpPr>
          <p:cNvPr id="54" name="TextBox 53">
            <a:extLst>
              <a:ext uri="{FF2B5EF4-FFF2-40B4-BE49-F238E27FC236}">
                <a16:creationId xmlns:a16="http://schemas.microsoft.com/office/drawing/2014/main" id="{412A8368-B221-F449-9D48-3ACCE747D5C5}"/>
              </a:ext>
            </a:extLst>
          </p:cNvPr>
          <p:cNvSpPr txBox="1"/>
          <p:nvPr/>
        </p:nvSpPr>
        <p:spPr>
          <a:xfrm>
            <a:off x="2118883" y="2590692"/>
            <a:ext cx="1780066" cy="646331"/>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1. Crie o conjunto de alterações</a:t>
            </a:r>
          </a:p>
        </p:txBody>
      </p:sp>
      <p:cxnSp>
        <p:nvCxnSpPr>
          <p:cNvPr id="47" name="Straight Arrow Connector 46">
            <a:extLst>
              <a:ext uri="{FF2B5EF4-FFF2-40B4-BE49-F238E27FC236}">
                <a16:creationId xmlns:a16="http://schemas.microsoft.com/office/drawing/2014/main" id="{69E8E733-D29C-3C43-87AF-D81E5DF65829}"/>
              </a:ext>
              <a:ext uri="{C183D7F6-B498-43B3-948B-1728B52AA6E4}">
                <adec:decorative xmlns:adec="http://schemas.microsoft.com/office/drawing/2017/decorative" xmlns="" val="1"/>
              </a:ext>
            </a:extLst>
          </p:cNvPr>
          <p:cNvCxnSpPr/>
          <p:nvPr/>
        </p:nvCxnSpPr>
        <p:spPr>
          <a:xfrm>
            <a:off x="2389946" y="3530780"/>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4616CE85-C729-A546-B82D-6F194B8EB0F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52834" y="2959102"/>
            <a:ext cx="1047983" cy="1047983"/>
          </a:xfrm>
          <a:prstGeom prst="rect">
            <a:avLst/>
          </a:prstGeom>
        </p:spPr>
      </p:pic>
      <p:sp>
        <p:nvSpPr>
          <p:cNvPr id="52" name="TextBox 51">
            <a:extLst>
              <a:ext uri="{FF2B5EF4-FFF2-40B4-BE49-F238E27FC236}">
                <a16:creationId xmlns:a16="http://schemas.microsoft.com/office/drawing/2014/main" id="{DF803B6B-0930-CF4C-A5AF-13980E1AE9AD}"/>
              </a:ext>
            </a:extLst>
          </p:cNvPr>
          <p:cNvSpPr txBox="1"/>
          <p:nvPr/>
        </p:nvSpPr>
        <p:spPr>
          <a:xfrm>
            <a:off x="3851837" y="4141636"/>
            <a:ext cx="1316387" cy="369012"/>
          </a:xfrm>
          <a:prstGeom prst="rect">
            <a:avLst/>
          </a:prstGeom>
          <a:noFill/>
        </p:spPr>
        <p:txBody>
          <a:bodyPr wrap="none" rtlCol="0">
            <a:spAutoFit/>
          </a:bodyPr>
          <a:lstStyle/>
          <a:p>
            <a:pPr algn="ctr" rtl="0"/>
            <a:r>
              <a:rPr lang="pt-BR">
                <a:latin typeface="Amazon Ember Light" charset="0"/>
                <a:ea typeface="Amazon Ember Light" charset="0"/>
                <a:cs typeface="Amazon Ember Light" charset="0"/>
              </a:rPr>
              <a:t>Conjunto de alterações</a:t>
            </a:r>
          </a:p>
        </p:txBody>
      </p:sp>
      <p:sp>
        <p:nvSpPr>
          <p:cNvPr id="55" name="TextBox 54">
            <a:extLst>
              <a:ext uri="{FF2B5EF4-FFF2-40B4-BE49-F238E27FC236}">
                <a16:creationId xmlns:a16="http://schemas.microsoft.com/office/drawing/2014/main" id="{5F47E86E-A6F1-E04C-A852-8A9E9D07F796}"/>
              </a:ext>
            </a:extLst>
          </p:cNvPr>
          <p:cNvSpPr txBox="1"/>
          <p:nvPr/>
        </p:nvSpPr>
        <p:spPr>
          <a:xfrm>
            <a:off x="5037395" y="2596391"/>
            <a:ext cx="1768420" cy="646331"/>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2. Visualize o conjunto de alterações</a:t>
            </a:r>
          </a:p>
        </p:txBody>
      </p:sp>
      <p:cxnSp>
        <p:nvCxnSpPr>
          <p:cNvPr id="48" name="Straight Arrow Connector 47">
            <a:extLst>
              <a:ext uri="{FF2B5EF4-FFF2-40B4-BE49-F238E27FC236}">
                <a16:creationId xmlns:a16="http://schemas.microsoft.com/office/drawing/2014/main" id="{8EA8C7A9-5213-4948-988D-575E175304F6}"/>
              </a:ext>
              <a:ext uri="{C183D7F6-B498-43B3-948B-1728B52AA6E4}">
                <adec:decorative xmlns:adec="http://schemas.microsoft.com/office/drawing/2017/decorative" xmlns="" val="1"/>
              </a:ext>
            </a:extLst>
          </p:cNvPr>
          <p:cNvCxnSpPr/>
          <p:nvPr/>
        </p:nvCxnSpPr>
        <p:spPr>
          <a:xfrm>
            <a:off x="5197510" y="3536871"/>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8793EBBE-CF80-604F-BAC0-8DBEEC3991D6}"/>
              </a:ext>
              <a:ext uri="{C183D7F6-B498-43B3-948B-1728B52AA6E4}">
                <adec:decorative xmlns:adec="http://schemas.microsoft.com/office/drawing/2017/decorative" xmlns=""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4683" y="2778773"/>
            <a:ext cx="1266145" cy="1266145"/>
          </a:xfrm>
          <a:prstGeom prst="rect">
            <a:avLst/>
          </a:prstGeom>
        </p:spPr>
      </p:pic>
      <p:sp>
        <p:nvSpPr>
          <p:cNvPr id="53" name="TextBox 52">
            <a:extLst>
              <a:ext uri="{FF2B5EF4-FFF2-40B4-BE49-F238E27FC236}">
                <a16:creationId xmlns:a16="http://schemas.microsoft.com/office/drawing/2014/main" id="{CAD761D4-4194-254E-9072-EEE838217EBD}"/>
              </a:ext>
            </a:extLst>
          </p:cNvPr>
          <p:cNvSpPr txBox="1"/>
          <p:nvPr/>
        </p:nvSpPr>
        <p:spPr>
          <a:xfrm>
            <a:off x="6406256" y="4141636"/>
            <a:ext cx="1837362" cy="369012"/>
          </a:xfrm>
          <a:prstGeom prst="rect">
            <a:avLst/>
          </a:prstGeom>
          <a:noFill/>
        </p:spPr>
        <p:txBody>
          <a:bodyPr wrap="none" rtlCol="0">
            <a:spAutoFit/>
          </a:bodyPr>
          <a:lstStyle/>
          <a:p>
            <a:pPr algn="ctr" rtl="0"/>
            <a:r>
              <a:rPr lang="pt-BR">
                <a:latin typeface="Amazon Ember Light" charset="0"/>
                <a:ea typeface="Amazon Ember Light" charset="0"/>
                <a:cs typeface="Amazon Ember Light" charset="0"/>
              </a:rPr>
              <a:t>Inspecione as alterações</a:t>
            </a:r>
          </a:p>
        </p:txBody>
      </p:sp>
      <p:sp>
        <p:nvSpPr>
          <p:cNvPr id="23" name="TextBox 22">
            <a:extLst>
              <a:ext uri="{FF2B5EF4-FFF2-40B4-BE49-F238E27FC236}">
                <a16:creationId xmlns:a16="http://schemas.microsoft.com/office/drawing/2014/main" id="{7E6424ED-C335-2D41-9AD1-9F49F512C9BC}"/>
              </a:ext>
            </a:extLst>
          </p:cNvPr>
          <p:cNvSpPr txBox="1"/>
          <p:nvPr/>
        </p:nvSpPr>
        <p:spPr>
          <a:xfrm>
            <a:off x="7911563" y="2590692"/>
            <a:ext cx="1899391" cy="646331"/>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3. Execute o conjunto de alterações</a:t>
            </a:r>
          </a:p>
        </p:txBody>
      </p:sp>
      <p:cxnSp>
        <p:nvCxnSpPr>
          <p:cNvPr id="49" name="Straight Arrow Connector 48">
            <a:extLst>
              <a:ext uri="{FF2B5EF4-FFF2-40B4-BE49-F238E27FC236}">
                <a16:creationId xmlns:a16="http://schemas.microsoft.com/office/drawing/2014/main" id="{1AD62AB4-1B53-C94C-BE33-C29918C7C2DB}"/>
              </a:ext>
              <a:ext uri="{C183D7F6-B498-43B3-948B-1728B52AA6E4}">
                <adec:decorative xmlns:adec="http://schemas.microsoft.com/office/drawing/2017/decorative" xmlns="" val="1"/>
              </a:ext>
            </a:extLst>
          </p:cNvPr>
          <p:cNvCxnSpPr/>
          <p:nvPr/>
        </p:nvCxnSpPr>
        <p:spPr>
          <a:xfrm>
            <a:off x="8137928" y="3551214"/>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2" name="Graphic 21">
            <a:extLst>
              <a:ext uri="{FF2B5EF4-FFF2-40B4-BE49-F238E27FC236}">
                <a16:creationId xmlns:a16="http://schemas.microsoft.com/office/drawing/2014/main" id="{5D05F750-C453-974A-853F-111FC48A3709}"/>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058685" y="3050919"/>
            <a:ext cx="945893" cy="945893"/>
          </a:xfrm>
          <a:prstGeom prst="rect">
            <a:avLst/>
          </a:prstGeom>
        </p:spPr>
      </p:pic>
      <p:sp>
        <p:nvSpPr>
          <p:cNvPr id="58" name="TextBox 57">
            <a:extLst>
              <a:ext uri="{FF2B5EF4-FFF2-40B4-BE49-F238E27FC236}">
                <a16:creationId xmlns:a16="http://schemas.microsoft.com/office/drawing/2014/main" id="{F899EB81-5562-7042-9E9B-825A85D373DB}"/>
              </a:ext>
            </a:extLst>
          </p:cNvPr>
          <p:cNvSpPr txBox="1"/>
          <p:nvPr/>
        </p:nvSpPr>
        <p:spPr>
          <a:xfrm>
            <a:off x="9195667" y="4097480"/>
            <a:ext cx="2671928" cy="645683"/>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O AWS CloudFormation atualiza a pilha</a:t>
            </a:r>
          </a:p>
        </p:txBody>
      </p:sp>
      <p:sp>
        <p:nvSpPr>
          <p:cNvPr id="18" name="TextBox 17">
            <a:extLst>
              <a:ext uri="{FF2B5EF4-FFF2-40B4-BE49-F238E27FC236}">
                <a16:creationId xmlns:a16="http://schemas.microsoft.com/office/drawing/2014/main" id="{2D6148A0-3634-D948-85B4-2B14C774C98A}"/>
              </a:ext>
            </a:extLst>
          </p:cNvPr>
          <p:cNvSpPr txBox="1"/>
          <p:nvPr/>
        </p:nvSpPr>
        <p:spPr>
          <a:xfrm>
            <a:off x="6784112" y="5163255"/>
            <a:ext cx="5175917" cy="923330"/>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Use o atributo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DeletionPolicy</a:t>
            </a:r>
            <a:r>
              <a:rPr lang="pt-BR">
                <a:latin typeface="Amazon Ember Light" panose="020B0403020204020204" pitchFamily="34" charset="0"/>
                <a:ea typeface="Amazon Ember Light" panose="020B0403020204020204" pitchFamily="34" charset="0"/>
                <a:cs typeface="Amazon Ember Light" panose="020B0403020204020204" pitchFamily="34" charset="0"/>
              </a:rPr>
              <a:t> para preservar ou fazer backup de um recurso quando a pilha for excluída ou atualizada.</a:t>
            </a:r>
          </a:p>
        </p:txBody>
      </p:sp>
    </p:spTree>
    <p:custDataLst>
      <p:tags r:id="rId1"/>
    </p:custDataLst>
    <p:extLst>
      <p:ext uri="{BB962C8B-B14F-4D97-AF65-F5344CB8AC3E}">
        <p14:creationId xmlns:p14="http://schemas.microsoft.com/office/powerpoint/2010/main" val="403898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600"/>
              <a:t>Detecção de desvios</a:t>
            </a:r>
          </a:p>
        </p:txBody>
      </p:sp>
      <p:grpSp>
        <p:nvGrpSpPr>
          <p:cNvPr id="3" name="Group 2" descr="A template is used to create a stack that contains a VPC with a subnet and a web server EC2 instance running an Apache HTTP server inside a security group inside the subnet.">
            <a:extLst>
              <a:ext uri="{FF2B5EF4-FFF2-40B4-BE49-F238E27FC236}">
                <a16:creationId xmlns:a16="http://schemas.microsoft.com/office/drawing/2014/main" id="{1CE75DE4-A31D-8740-9E34-33E7F4D0B7ED}"/>
              </a:ext>
            </a:extLst>
          </p:cNvPr>
          <p:cNvGrpSpPr/>
          <p:nvPr/>
        </p:nvGrpSpPr>
        <p:grpSpPr>
          <a:xfrm>
            <a:off x="233996" y="1371550"/>
            <a:ext cx="6670326" cy="3619603"/>
            <a:chOff x="233996" y="1371550"/>
            <a:chExt cx="6670326" cy="3619603"/>
          </a:xfrm>
        </p:grpSpPr>
        <p:cxnSp>
          <p:nvCxnSpPr>
            <p:cNvPr id="13" name="Straight Arrow Connector 12">
              <a:extLst>
                <a:ext uri="{FF2B5EF4-FFF2-40B4-BE49-F238E27FC236}">
                  <a16:creationId xmlns:a16="http://schemas.microsoft.com/office/drawing/2014/main" id="{93C1484E-3C2E-A944-B9F2-2C85BAB20433}"/>
                </a:ext>
              </a:extLst>
            </p:cNvPr>
            <p:cNvCxnSpPr>
              <a:cxnSpLocks/>
              <a:stCxn id="37" idx="3"/>
              <a:endCxn id="113" idx="1"/>
            </p:cNvCxnSpPr>
            <p:nvPr/>
          </p:nvCxnSpPr>
          <p:spPr>
            <a:xfrm flipV="1">
              <a:off x="1457151" y="1703358"/>
              <a:ext cx="3037068" cy="10633"/>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F68CA11-967A-744C-83D2-5AC73DA01212}"/>
                </a:ext>
              </a:extLst>
            </p:cNvPr>
            <p:cNvSpPr txBox="1"/>
            <p:nvPr/>
          </p:nvSpPr>
          <p:spPr>
            <a:xfrm>
              <a:off x="233996" y="2035694"/>
              <a:ext cx="1761428" cy="523220"/>
            </a:xfrm>
            <a:prstGeom prst="rect">
              <a:avLst/>
            </a:prstGeom>
            <a:noFill/>
          </p:spPr>
          <p:txBody>
            <a:bodyPr wrap="square" rtlCol="0">
              <a:spAutoFit/>
            </a:bodyPr>
            <a:lstStyle>
              <a:defPPr>
                <a:defRPr lang="en-US"/>
              </a:defPPr>
              <a:lvl1pPr algn="ctr">
                <a:defRPr sz="1600">
                  <a:latin typeface="Amazon Ember Medium" charset="0"/>
                  <a:ea typeface="Amazon Ember Medium" charset="0"/>
                  <a:cs typeface="Amazon Ember Medium" charset="0"/>
                </a:defRPr>
              </a:lvl1p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Modelo do AWS CloudFormation</a:t>
              </a:r>
            </a:p>
          </p:txBody>
        </p:sp>
        <p:pic>
          <p:nvPicPr>
            <p:cNvPr id="37" name="Graphic 36">
              <a:extLst>
                <a:ext uri="{FF2B5EF4-FFF2-40B4-BE49-F238E27FC236}">
                  <a16:creationId xmlns:a16="http://schemas.microsoft.com/office/drawing/2014/main" id="{96FC14CC-820C-394D-AC76-DA9227004AE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2269" y="1371550"/>
              <a:ext cx="684882" cy="684882"/>
            </a:xfrm>
            <a:prstGeom prst="rect">
              <a:avLst/>
            </a:prstGeom>
          </p:spPr>
        </p:pic>
        <p:sp>
          <p:nvSpPr>
            <p:cNvPr id="25" name="TextBox 24">
              <a:extLst>
                <a:ext uri="{FF2B5EF4-FFF2-40B4-BE49-F238E27FC236}">
                  <a16:creationId xmlns:a16="http://schemas.microsoft.com/office/drawing/2014/main" id="{115E736D-C91E-2B42-9E16-9E7A29D447BF}"/>
                </a:ext>
              </a:extLst>
            </p:cNvPr>
            <p:cNvSpPr txBox="1"/>
            <p:nvPr/>
          </p:nvSpPr>
          <p:spPr>
            <a:xfrm>
              <a:off x="2054314" y="1381655"/>
              <a:ext cx="1053494"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Crie a pilha</a:t>
              </a:r>
            </a:p>
          </p:txBody>
        </p:sp>
        <p:sp>
          <p:nvSpPr>
            <p:cNvPr id="102" name="Rectangle 101">
              <a:extLst>
                <a:ext uri="{FF2B5EF4-FFF2-40B4-BE49-F238E27FC236}">
                  <a16:creationId xmlns:a16="http://schemas.microsoft.com/office/drawing/2014/main" id="{5BD8078D-F8DF-0C4F-977D-6761D6690495}"/>
                </a:ext>
              </a:extLst>
            </p:cNvPr>
            <p:cNvSpPr/>
            <p:nvPr/>
          </p:nvSpPr>
          <p:spPr>
            <a:xfrm>
              <a:off x="2274877" y="2371856"/>
              <a:ext cx="4459950" cy="24605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w="0"/>
                  <a:solidFill>
                    <a:srgbClr val="4D27AA"/>
                  </a:solidFill>
                  <a:effectLst/>
                  <a:uLnTx/>
                  <a:uFillTx/>
                  <a:latin typeface="Amazon Ember Light"/>
                  <a:ea typeface="+mn-ea"/>
                  <a:cs typeface="+mn-cs"/>
                </a:rPr>
                <a:t>Lab VPC</a:t>
              </a:r>
            </a:p>
          </p:txBody>
        </p:sp>
        <p:pic>
          <p:nvPicPr>
            <p:cNvPr id="103" name="Graphic 102">
              <a:extLst>
                <a:ext uri="{FF2B5EF4-FFF2-40B4-BE49-F238E27FC236}">
                  <a16:creationId xmlns:a16="http://schemas.microsoft.com/office/drawing/2014/main" id="{E24826BD-B9A2-F44A-99D2-3C730421C76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79627" y="2371856"/>
              <a:ext cx="330434" cy="330434"/>
            </a:xfrm>
            <a:prstGeom prst="rect">
              <a:avLst/>
            </a:prstGeom>
          </p:spPr>
        </p:pic>
        <p:sp>
          <p:nvSpPr>
            <p:cNvPr id="104" name="Rectangle 103">
              <a:extLst>
                <a:ext uri="{FF2B5EF4-FFF2-40B4-BE49-F238E27FC236}">
                  <a16:creationId xmlns:a16="http://schemas.microsoft.com/office/drawing/2014/main" id="{159818DB-C5A7-8448-BAAE-F3641AF66441}"/>
                </a:ext>
              </a:extLst>
            </p:cNvPr>
            <p:cNvSpPr/>
            <p:nvPr/>
          </p:nvSpPr>
          <p:spPr>
            <a:xfrm>
              <a:off x="2646158" y="2775765"/>
              <a:ext cx="3904529" cy="1866413"/>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4D27AA"/>
                  </a:solidFill>
                  <a:effectLst/>
                  <a:uLnTx/>
                  <a:uFillTx/>
                  <a:latin typeface="Amazon Ember Light"/>
                  <a:ea typeface="+mn-ea"/>
                  <a:cs typeface="+mn-cs"/>
                </a:rPr>
                <a:t>Sub-rede pública </a:t>
              </a:r>
            </a:p>
          </p:txBody>
        </p:sp>
        <p:pic>
          <p:nvPicPr>
            <p:cNvPr id="105" name="Graphic 104">
              <a:extLst>
                <a:ext uri="{FF2B5EF4-FFF2-40B4-BE49-F238E27FC236}">
                  <a16:creationId xmlns:a16="http://schemas.microsoft.com/office/drawing/2014/main" id="{75D7FDCD-9937-934F-9E32-8325316A2F4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42561" y="2775765"/>
              <a:ext cx="330200" cy="330200"/>
            </a:xfrm>
            <a:prstGeom prst="rect">
              <a:avLst/>
            </a:prstGeom>
          </p:spPr>
        </p:pic>
        <p:pic>
          <p:nvPicPr>
            <p:cNvPr id="106" name="Graphic 58">
              <a:extLst>
                <a:ext uri="{FF2B5EF4-FFF2-40B4-BE49-F238E27FC236}">
                  <a16:creationId xmlns:a16="http://schemas.microsoft.com/office/drawing/2014/main" id="{DC24175B-6934-0C4F-9A39-FF9BDF949AF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008151" y="3157151"/>
              <a:ext cx="286184" cy="286184"/>
            </a:xfrm>
            <a:prstGeom prst="rect">
              <a:avLst/>
            </a:prstGeom>
          </p:spPr>
        </p:pic>
        <p:sp>
          <p:nvSpPr>
            <p:cNvPr id="107" name="Rectangle 106">
              <a:extLst>
                <a:ext uri="{FF2B5EF4-FFF2-40B4-BE49-F238E27FC236}">
                  <a16:creationId xmlns:a16="http://schemas.microsoft.com/office/drawing/2014/main" id="{5906046B-6DB3-A844-9CDC-90B6C3B4CC83}"/>
                </a:ext>
              </a:extLst>
            </p:cNvPr>
            <p:cNvSpPr/>
            <p:nvPr/>
          </p:nvSpPr>
          <p:spPr>
            <a:xfrm>
              <a:off x="2997661" y="3157151"/>
              <a:ext cx="3376197" cy="131569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08" name="TextBox 107">
              <a:extLst>
                <a:ext uri="{FF2B5EF4-FFF2-40B4-BE49-F238E27FC236}">
                  <a16:creationId xmlns:a16="http://schemas.microsoft.com/office/drawing/2014/main" id="{8CC6A19A-C65D-474D-A8C1-8BDBA17FF29B}"/>
                </a:ext>
              </a:extLst>
            </p:cNvPr>
            <p:cNvSpPr txBox="1"/>
            <p:nvPr/>
          </p:nvSpPr>
          <p:spPr>
            <a:xfrm>
              <a:off x="3156620" y="3161152"/>
              <a:ext cx="18181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
          <p:nvSpPr>
            <p:cNvPr id="109" name="Rectangle 108">
              <a:extLst>
                <a:ext uri="{FF2B5EF4-FFF2-40B4-BE49-F238E27FC236}">
                  <a16:creationId xmlns:a16="http://schemas.microsoft.com/office/drawing/2014/main" id="{60180E71-0427-2345-AEAB-6332B507B455}"/>
                </a:ext>
              </a:extLst>
            </p:cNvPr>
            <p:cNvSpPr/>
            <p:nvPr/>
          </p:nvSpPr>
          <p:spPr>
            <a:xfrm>
              <a:off x="3879000" y="3966941"/>
              <a:ext cx="2169659" cy="315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a:ea typeface="+mn-ea"/>
                  <a:cs typeface="+mn-cs"/>
                </a:rPr>
                <a:t>Servidor HTTP Apache</a:t>
              </a:r>
            </a:p>
          </p:txBody>
        </p:sp>
        <p:pic>
          <p:nvPicPr>
            <p:cNvPr id="110" name="Graphic 109">
              <a:extLst>
                <a:ext uri="{FF2B5EF4-FFF2-40B4-BE49-F238E27FC236}">
                  <a16:creationId xmlns:a16="http://schemas.microsoft.com/office/drawing/2014/main" id="{24C209F8-EFEC-9748-87E4-1A25C7E11B7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336007" y="3544483"/>
              <a:ext cx="330200" cy="330200"/>
            </a:xfrm>
            <a:prstGeom prst="rect">
              <a:avLst/>
            </a:prstGeom>
          </p:spPr>
        </p:pic>
        <p:sp>
          <p:nvSpPr>
            <p:cNvPr id="111" name="Rectangle 110">
              <a:extLst>
                <a:ext uri="{FF2B5EF4-FFF2-40B4-BE49-F238E27FC236}">
                  <a16:creationId xmlns:a16="http://schemas.microsoft.com/office/drawing/2014/main" id="{41D50819-99D4-7340-B74D-9FE749791BAC}"/>
                </a:ext>
              </a:extLst>
            </p:cNvPr>
            <p:cNvSpPr/>
            <p:nvPr/>
          </p:nvSpPr>
          <p:spPr>
            <a:xfrm>
              <a:off x="3336006" y="3544483"/>
              <a:ext cx="2857229" cy="79982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w="0"/>
                  <a:solidFill>
                    <a:srgbClr val="D86613"/>
                  </a:solidFill>
                  <a:effectLst/>
                  <a:uLnTx/>
                  <a:uFillTx/>
                  <a:latin typeface="Amazon Ember Light"/>
                  <a:ea typeface="+mn-ea"/>
                  <a:cs typeface="+mn-cs"/>
                </a:rPr>
                <a:t>Instância do EC2 do servidor Web</a:t>
              </a:r>
            </a:p>
          </p:txBody>
        </p:sp>
        <p:sp>
          <p:nvSpPr>
            <p:cNvPr id="112" name="TextBox 111">
              <a:extLst>
                <a:ext uri="{FF2B5EF4-FFF2-40B4-BE49-F238E27FC236}">
                  <a16:creationId xmlns:a16="http://schemas.microsoft.com/office/drawing/2014/main" id="{899A3FAC-03E3-B448-9360-905649E0D11E}"/>
                </a:ext>
              </a:extLst>
            </p:cNvPr>
            <p:cNvSpPr txBox="1"/>
            <p:nvPr/>
          </p:nvSpPr>
          <p:spPr>
            <a:xfrm>
              <a:off x="4344248" y="1961105"/>
              <a:ext cx="8102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Pilha</a:t>
              </a:r>
            </a:p>
          </p:txBody>
        </p:sp>
        <p:pic>
          <p:nvPicPr>
            <p:cNvPr id="113" name="Graphic 112">
              <a:extLst>
                <a:ext uri="{FF2B5EF4-FFF2-40B4-BE49-F238E27FC236}">
                  <a16:creationId xmlns:a16="http://schemas.microsoft.com/office/drawing/2014/main" id="{D6CD2E26-ADA4-6A48-A418-19C8C989709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494219" y="1468408"/>
              <a:ext cx="469900" cy="469900"/>
            </a:xfrm>
            <a:prstGeom prst="rect">
              <a:avLst/>
            </a:prstGeom>
          </p:spPr>
        </p:pic>
        <p:sp>
          <p:nvSpPr>
            <p:cNvPr id="116" name="Rectangle 115">
              <a:extLst>
                <a:ext uri="{FF2B5EF4-FFF2-40B4-BE49-F238E27FC236}">
                  <a16:creationId xmlns:a16="http://schemas.microsoft.com/office/drawing/2014/main" id="{9C77678C-43C6-E943-BD84-AE82D9C073BB}"/>
                </a:ext>
              </a:extLst>
            </p:cNvPr>
            <p:cNvSpPr/>
            <p:nvPr/>
          </p:nvSpPr>
          <p:spPr>
            <a:xfrm>
              <a:off x="2090488" y="1836117"/>
              <a:ext cx="4813834" cy="3155036"/>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6C2B3"/>
                </a:solidFill>
                <a:effectLst/>
                <a:uLnTx/>
                <a:uFillTx/>
                <a:latin typeface="Amazon Ember Light"/>
                <a:ea typeface="+mn-ea"/>
                <a:cs typeface="+mn-cs"/>
              </a:endParaRPr>
            </a:p>
          </p:txBody>
        </p:sp>
      </p:grpSp>
      <p:sp>
        <p:nvSpPr>
          <p:cNvPr id="29" name="TextBox 28">
            <a:extLst>
              <a:ext uri="{FF2B5EF4-FFF2-40B4-BE49-F238E27FC236}">
                <a16:creationId xmlns:a16="http://schemas.microsoft.com/office/drawing/2014/main" id="{1E7BC72C-0460-BE45-9979-82DDC44902E8}"/>
              </a:ext>
            </a:extLst>
          </p:cNvPr>
          <p:cNvSpPr txBox="1"/>
          <p:nvPr/>
        </p:nvSpPr>
        <p:spPr>
          <a:xfrm>
            <a:off x="7251371" y="1302770"/>
            <a:ext cx="4618266" cy="3185487"/>
          </a:xfrm>
          <a:prstGeom prst="rect">
            <a:avLst/>
          </a:prstGeom>
          <a:noFill/>
        </p:spPr>
        <p:txBody>
          <a:bodyPr wrap="squar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Cenário:</a:t>
            </a:r>
          </a:p>
          <a:p>
            <a:pPr rtl="0"/>
            <a:endParaRPr lang="en-US" sz="7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AutoNum type="arabicPeriod"/>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Um ambiente de aplicação é criado por uma pilha do AWS CloudFormation.</a:t>
            </a:r>
          </a:p>
          <a:p>
            <a:pPr marL="800100" lvl="1" indent="-342900" rtl="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AutoNum type="arabicPeriod"/>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Mais tarde, alguém</a:t>
            </a:r>
            <a:r>
              <a:rPr lang="pt-BR" sz="1600" b="1" i="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b="1">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b="1" i="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modifica manualmente</a:t>
            </a:r>
            <a:r>
              <a:rPr lang="pt-BR" sz="1600" b="1">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o grupo de segurança</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e abre uma nova porta TCP de entrada.</a:t>
            </a:r>
          </a:p>
          <a:p>
            <a:pPr marL="800100" lvl="1" indent="-342900" rtl="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AutoNum type="arabicPeriod"/>
            </a:pP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detecção de desvios </a:t>
            </a:r>
            <a:r>
              <a:rPr lang="pt-BR" sz="1600">
                <a:ea typeface="Amazon Ember" panose="020B0603020204020204" pitchFamily="34" charset="0"/>
                <a:cs typeface="Amazon Ember" panose="020B0603020204020204" pitchFamily="34" charset="0"/>
              </a:rPr>
              <a:t>é executada </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na pilha.</a:t>
            </a:r>
          </a:p>
          <a:p>
            <a:pPr marL="800100" lvl="1" indent="-342900" rtl="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AutoNum type="arabicPeriod"/>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Todos os recursos, exceto o grupo de segurança, mostram o resultado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IN_SYNC</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mas o grupo de segurança mostra um status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MODIFICADO</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com detalhes.</a:t>
            </a:r>
          </a:p>
        </p:txBody>
      </p:sp>
      <p:cxnSp>
        <p:nvCxnSpPr>
          <p:cNvPr id="34" name="Straight Arrow Connector 33">
            <a:extLst>
              <a:ext uri="{FF2B5EF4-FFF2-40B4-BE49-F238E27FC236}">
                <a16:creationId xmlns:a16="http://schemas.microsoft.com/office/drawing/2014/main" id="{1DC406CE-EE01-EE45-898D-52EB0370D219}"/>
              </a:ext>
              <a:ext uri="{C183D7F6-B498-43B3-948B-1728B52AA6E4}">
                <adec:decorative xmlns:adec="http://schemas.microsoft.com/office/drawing/2017/decorative" xmlns="" val="1"/>
              </a:ext>
            </a:extLst>
          </p:cNvPr>
          <p:cNvCxnSpPr>
            <a:cxnSpLocks/>
            <a:endCxn id="108" idx="3"/>
          </p:cNvCxnSpPr>
          <p:nvPr/>
        </p:nvCxnSpPr>
        <p:spPr>
          <a:xfrm flipH="1">
            <a:off x="4974752" y="2866381"/>
            <a:ext cx="2569906" cy="448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46E1A4C-9F9B-7744-AE65-75C134FAC984}"/>
              </a:ext>
            </a:extLst>
          </p:cNvPr>
          <p:cNvSpPr txBox="1"/>
          <p:nvPr/>
        </p:nvSpPr>
        <p:spPr>
          <a:xfrm>
            <a:off x="853596" y="5035105"/>
            <a:ext cx="10919304" cy="1277273"/>
          </a:xfrm>
          <a:prstGeom prst="rect">
            <a:avLst/>
          </a:prstGeom>
          <a:noFill/>
        </p:spPr>
        <p:txBody>
          <a:bodyPr wrap="square" rtlCol="0">
            <a:spAutoFit/>
          </a:bodyPr>
          <a:lstStyle/>
          <a:p>
            <a:pPr rtl="0"/>
            <a:endParaRPr lang="en-US" sz="105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4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Pergunta</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Nesse cenário, qual seria uma abordagem melhor se a equipe quiser modificar a configuração do grupo de segurança?</a:t>
            </a:r>
          </a:p>
          <a:p>
            <a:pPr rtl="0"/>
            <a:endParaRPr lang="en-US" sz="105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Resposta: </a:t>
            </a:r>
            <a:r>
              <a:rPr lang="pt-BR" sz="1400">
                <a:ea typeface="Amazon Ember" panose="020B0603020204020204" pitchFamily="34" charset="0"/>
                <a:cs typeface="Amazon Ember" panose="020B0603020204020204" pitchFamily="34" charset="0"/>
              </a:rPr>
              <a:t>Modifique as configurações do grupo de segurança do modelo do AWS CloudFormation. Em seguida, execute </a:t>
            </a:r>
            <a:r>
              <a:rPr lang="pt-BR" sz="1400">
                <a:latin typeface="Amazon Ember" panose="02000000000000000000" pitchFamily="2" charset="0"/>
                <a:ea typeface="Amazon Ember" panose="02000000000000000000" pitchFamily="2" charset="0"/>
                <a:cs typeface="Amazon Ember" panose="020B0603020204020204" pitchFamily="34" charset="0"/>
              </a:rPr>
              <a:t>Update Stack (Atualizar pilha)</a:t>
            </a:r>
            <a:r>
              <a:rPr lang="pt-BR" sz="1400">
                <a:ea typeface="Amazon Ember" panose="020B0603020204020204" pitchFamily="34" charset="0"/>
                <a:cs typeface="Amazon Ember" panose="020B0603020204020204" pitchFamily="34" charset="0"/>
              </a:rPr>
              <a:t>. O AWS CloudFormation atualizará o grupo de segurança.</a:t>
            </a:r>
            <a:r>
              <a:rPr lang="pt-BR" sz="1400">
                <a:latin typeface="Amazon Ember" panose="020B0603020204020204" pitchFamily="34" charset="0"/>
                <a:ea typeface="Amazon Ember" panose="020B0603020204020204" pitchFamily="34" charset="0"/>
                <a:cs typeface="Amazon Ember" panose="020B0603020204020204" pitchFamily="34" charset="0"/>
              </a:rPr>
              <a:t> </a:t>
            </a:r>
            <a:r>
              <a:rPr lang="pt-BR" sz="1400">
                <a:ea typeface="Amazon Ember" panose="020B0603020204020204" pitchFamily="34" charset="0"/>
                <a:cs typeface="Amazon Ember" panose="020B0603020204020204" pitchFamily="34" charset="0"/>
              </a:rPr>
              <a:t>Mantém a implantação do </a:t>
            </a:r>
            <a:r>
              <a:rPr lang="pt-BR" sz="1400" i="1">
                <a:ea typeface="Amazon Ember" panose="020B0603020204020204" pitchFamily="34" charset="0"/>
                <a:cs typeface="Amazon Ember" panose="020B0603020204020204" pitchFamily="34" charset="0"/>
              </a:rPr>
              <a:t>modelo</a:t>
            </a:r>
            <a:r>
              <a:rPr lang="pt-BR" sz="1400">
                <a:ea typeface="Amazon Ember" panose="020B0603020204020204" pitchFamily="34" charset="0"/>
                <a:cs typeface="Amazon Ember" panose="020B0603020204020204" pitchFamily="34" charset="0"/>
              </a:rPr>
              <a:t> sincronizada com a implantação real.</a:t>
            </a:r>
            <a:endParaRPr lang="en-US" dirty="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9103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a:latin typeface="Amazon Ember" panose="02000000000000000000" pitchFamily="2" charset="0"/>
                <a:ea typeface="Amazon Ember" panose="02000000000000000000" pitchFamily="2" charset="0"/>
              </a:rPr>
              <a:t>Seções</a:t>
            </a:r>
          </a:p>
          <a:p>
            <a:pPr marL="457200" indent="-457200" rtl="0">
              <a:spcBef>
                <a:spcPts val="1800"/>
              </a:spcBef>
              <a:buFont typeface="+mj-lt"/>
              <a:buAutoNum type="arabicPeriod"/>
            </a:pPr>
            <a:r>
              <a:rPr lang="pt-BR" sz="2400">
                <a:latin typeface="+mn-lt"/>
              </a:rPr>
              <a:t>Necessidade arquitetônica</a:t>
            </a:r>
          </a:p>
          <a:p>
            <a:pPr marL="457200" indent="-457200" rtl="0">
              <a:spcBef>
                <a:spcPts val="1800"/>
              </a:spcBef>
              <a:buFont typeface="+mj-lt"/>
              <a:buAutoNum type="arabicPeriod"/>
            </a:pPr>
            <a:r>
              <a:rPr lang="pt-BR" sz="2400">
                <a:latin typeface="+mn-lt"/>
              </a:rPr>
              <a:t>Razões para automatizar</a:t>
            </a:r>
          </a:p>
          <a:p>
            <a:pPr marL="457200" indent="-457200" rtl="0">
              <a:spcBef>
                <a:spcPts val="1800"/>
              </a:spcBef>
              <a:buFont typeface="+mj-lt"/>
              <a:buAutoNum type="arabicPeriod"/>
            </a:pPr>
            <a:r>
              <a:rPr lang="pt-BR" sz="2400">
                <a:latin typeface="+mn-lt"/>
              </a:rPr>
              <a:t>Automatizar a infraestrutura</a:t>
            </a:r>
          </a:p>
          <a:p>
            <a:pPr marL="457200" indent="-457200" rtl="0">
              <a:spcBef>
                <a:spcPts val="1800"/>
              </a:spcBef>
              <a:buFont typeface="+mj-lt"/>
              <a:buAutoNum type="arabicPeriod"/>
            </a:pPr>
            <a:r>
              <a:rPr lang="pt-BR" sz="2400">
                <a:latin typeface="+mn-lt"/>
              </a:rPr>
              <a:t>Automatizar as implantações</a:t>
            </a:r>
          </a:p>
          <a:p>
            <a:pPr marL="457200" indent="-457200" rtl="0">
              <a:spcBef>
                <a:spcPts val="1800"/>
              </a:spcBef>
              <a:buFont typeface="+mj-lt"/>
              <a:buAutoNum type="arabicPeriod"/>
            </a:pPr>
            <a:r>
              <a:rPr lang="pt-BR" sz="2400">
                <a:latin typeface="+mn-lt"/>
              </a:rPr>
              <a:t>AWS Elastic Beanstalk</a:t>
            </a:r>
          </a:p>
          <a:p>
            <a:pPr marL="0" indent="0" rtl="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a:latin typeface="Amazon Ember" panose="02000000000000000000" pitchFamily="2" charset="0"/>
                <a:ea typeface="Amazon Ember" panose="02000000000000000000" pitchFamily="2" charset="0"/>
              </a:rPr>
              <a:t>Demonstração</a:t>
            </a:r>
          </a:p>
          <a:p>
            <a:pPr rtl="0"/>
            <a:r>
              <a:rPr lang="pt-BR" sz="2200">
                <a:latin typeface="+mn-lt"/>
              </a:rPr>
              <a:t>Analisar a estrutura do modelo do AWS CloudFormation e criar uma pilha</a:t>
            </a:r>
          </a:p>
          <a:p>
            <a:pPr rtl="0"/>
            <a:endParaRPr lang="en-US" sz="1400" dirty="0">
              <a:latin typeface="+mn-lt"/>
            </a:endParaRPr>
          </a:p>
          <a:p>
            <a:pPr marL="0" indent="0" rtl="0">
              <a:buNone/>
            </a:pPr>
            <a:r>
              <a:rPr lang="pt-BR">
                <a:latin typeface="Amazon Ember" panose="02000000000000000000" pitchFamily="2" charset="0"/>
                <a:ea typeface="Amazon Ember" panose="02000000000000000000" pitchFamily="2" charset="0"/>
              </a:rPr>
              <a:t>Laboratórios</a:t>
            </a:r>
          </a:p>
          <a:p>
            <a:pPr rtl="0"/>
            <a:r>
              <a:rPr lang="pt-BR" sz="2200">
                <a:latin typeface="+mn-lt"/>
              </a:rPr>
              <a:t>Laboratório guiado: Automatizar a implantação da infraestrutura com o AWS CloudFormation</a:t>
            </a:r>
          </a:p>
          <a:p>
            <a:pPr rtl="0"/>
            <a:r>
              <a:rPr lang="pt-BR" sz="2200">
                <a:latin typeface="+mn-lt"/>
              </a:rPr>
              <a:t>Laboratório de desafio: </a:t>
            </a:r>
            <a:r>
              <a:rPr lang="pt-BR" sz="2200"/>
              <a:t>Automatizar a implantação da infraestrutura </a:t>
            </a:r>
            <a:endParaRPr lang="en-US" sz="22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05303"/>
            <a:ext cx="2832953" cy="532323"/>
            <a:chOff x="4188879" y="4658140"/>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739636"/>
              <a:ext cx="2300630" cy="400110"/>
            </a:xfrm>
            <a:prstGeom prst="rect">
              <a:avLst/>
            </a:prstGeom>
            <a:noFill/>
          </p:spPr>
          <p:txBody>
            <a:bodyPr wrap="none" rtlCol="0">
              <a:spAutoFit/>
            </a:bodyPr>
            <a:lstStyle/>
            <a:p>
              <a:pPr rtl="0"/>
              <a:r>
                <a:rPr lang="pt-BR" sz="2000"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658140"/>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E7D6-A795-064C-9ED0-25F19AB46D8F}"/>
              </a:ext>
            </a:extLst>
          </p:cNvPr>
          <p:cNvSpPr>
            <a:spLocks noGrp="1"/>
          </p:cNvSpPr>
          <p:nvPr>
            <p:ph type="title"/>
          </p:nvPr>
        </p:nvSpPr>
        <p:spPr/>
        <p:txBody>
          <a:bodyPr rtlCol="0"/>
          <a:lstStyle/>
          <a:p>
            <a:pPr rtl="0"/>
            <a:r>
              <a:rPr lang="pt-BR"/>
              <a:t>Escopo e organização de modelos</a:t>
            </a:r>
          </a:p>
        </p:txBody>
      </p:sp>
      <p:grpSp>
        <p:nvGrpSpPr>
          <p:cNvPr id="3" name="Group 2">
            <a:extLst>
              <a:ext uri="{FF2B5EF4-FFF2-40B4-BE49-F238E27FC236}">
                <a16:creationId xmlns:a16="http://schemas.microsoft.com/office/drawing/2014/main" id="{3F0ECC88-1AD2-EB44-9B10-BD0498167DAE}"/>
              </a:ext>
              <a:ext uri="{C183D7F6-B498-43B3-948B-1728B52AA6E4}">
                <adec:decorative xmlns:adec="http://schemas.microsoft.com/office/drawing/2017/decorative" xmlns="" val="1"/>
              </a:ext>
            </a:extLst>
          </p:cNvPr>
          <p:cNvGrpSpPr/>
          <p:nvPr/>
        </p:nvGrpSpPr>
        <p:grpSpPr>
          <a:xfrm>
            <a:off x="3312502" y="1541683"/>
            <a:ext cx="816323" cy="4771391"/>
            <a:chOff x="3312502" y="1541683"/>
            <a:chExt cx="816323" cy="4771391"/>
          </a:xfrm>
        </p:grpSpPr>
        <p:pic>
          <p:nvPicPr>
            <p:cNvPr id="39" name="Graphic 38">
              <a:extLst>
                <a:ext uri="{FF2B5EF4-FFF2-40B4-BE49-F238E27FC236}">
                  <a16:creationId xmlns:a16="http://schemas.microsoft.com/office/drawing/2014/main" id="{AECC04E4-DA7F-694C-BD18-044AD051B31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12502" y="2477377"/>
              <a:ext cx="532752" cy="532752"/>
            </a:xfrm>
            <a:prstGeom prst="rect">
              <a:avLst/>
            </a:prstGeom>
          </p:spPr>
        </p:pic>
        <p:pic>
          <p:nvPicPr>
            <p:cNvPr id="40" name="Graphic 39">
              <a:extLst>
                <a:ext uri="{FF2B5EF4-FFF2-40B4-BE49-F238E27FC236}">
                  <a16:creationId xmlns:a16="http://schemas.microsoft.com/office/drawing/2014/main" id="{52CFBD22-8A11-EF49-93AE-C3335C92B41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83974" y="2773228"/>
              <a:ext cx="532752" cy="532752"/>
            </a:xfrm>
            <a:prstGeom prst="rect">
              <a:avLst/>
            </a:prstGeom>
          </p:spPr>
        </p:pic>
        <p:pic>
          <p:nvPicPr>
            <p:cNvPr id="41" name="Graphic 40">
              <a:extLst>
                <a:ext uri="{FF2B5EF4-FFF2-40B4-BE49-F238E27FC236}">
                  <a16:creationId xmlns:a16="http://schemas.microsoft.com/office/drawing/2014/main" id="{BC968634-BD19-6A4F-8270-408A7508B04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24601" y="1541683"/>
              <a:ext cx="532752" cy="532752"/>
            </a:xfrm>
            <a:prstGeom prst="rect">
              <a:avLst/>
            </a:prstGeom>
          </p:spPr>
        </p:pic>
        <p:pic>
          <p:nvPicPr>
            <p:cNvPr id="42" name="Graphic 41">
              <a:extLst>
                <a:ext uri="{FF2B5EF4-FFF2-40B4-BE49-F238E27FC236}">
                  <a16:creationId xmlns:a16="http://schemas.microsoft.com/office/drawing/2014/main" id="{8173DECF-E918-9F4B-9687-AB6C0C935D7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6073" y="1837534"/>
              <a:ext cx="532752" cy="532752"/>
            </a:xfrm>
            <a:prstGeom prst="rect">
              <a:avLst/>
            </a:prstGeom>
          </p:spPr>
        </p:pic>
        <p:pic>
          <p:nvPicPr>
            <p:cNvPr id="43" name="Graphic 42">
              <a:extLst>
                <a:ext uri="{FF2B5EF4-FFF2-40B4-BE49-F238E27FC236}">
                  <a16:creationId xmlns:a16="http://schemas.microsoft.com/office/drawing/2014/main" id="{BB1E43A4-F977-5947-852E-0AC92E5D850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19505" y="3548949"/>
              <a:ext cx="532752" cy="532752"/>
            </a:xfrm>
            <a:prstGeom prst="rect">
              <a:avLst/>
            </a:prstGeom>
          </p:spPr>
        </p:pic>
        <p:pic>
          <p:nvPicPr>
            <p:cNvPr id="44" name="Graphic 43">
              <a:extLst>
                <a:ext uri="{FF2B5EF4-FFF2-40B4-BE49-F238E27FC236}">
                  <a16:creationId xmlns:a16="http://schemas.microsoft.com/office/drawing/2014/main" id="{9A6DB6A5-5C01-9444-BC1C-E67A19B5482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0977" y="3844800"/>
              <a:ext cx="532752" cy="532752"/>
            </a:xfrm>
            <a:prstGeom prst="rect">
              <a:avLst/>
            </a:prstGeom>
          </p:spPr>
        </p:pic>
        <p:pic>
          <p:nvPicPr>
            <p:cNvPr id="45" name="Graphic 44">
              <a:extLst>
                <a:ext uri="{FF2B5EF4-FFF2-40B4-BE49-F238E27FC236}">
                  <a16:creationId xmlns:a16="http://schemas.microsoft.com/office/drawing/2014/main" id="{07252D66-4BD1-B549-B3DF-4334DDEDF85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24601" y="4536291"/>
              <a:ext cx="532752" cy="532752"/>
            </a:xfrm>
            <a:prstGeom prst="rect">
              <a:avLst/>
            </a:prstGeom>
          </p:spPr>
        </p:pic>
        <p:pic>
          <p:nvPicPr>
            <p:cNvPr id="46" name="Graphic 45">
              <a:extLst>
                <a:ext uri="{FF2B5EF4-FFF2-40B4-BE49-F238E27FC236}">
                  <a16:creationId xmlns:a16="http://schemas.microsoft.com/office/drawing/2014/main" id="{C2014221-1B05-EB47-8DBF-69564AFC230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6073" y="4832142"/>
              <a:ext cx="532752" cy="532752"/>
            </a:xfrm>
            <a:prstGeom prst="rect">
              <a:avLst/>
            </a:prstGeom>
          </p:spPr>
        </p:pic>
        <p:pic>
          <p:nvPicPr>
            <p:cNvPr id="47" name="Graphic 46">
              <a:extLst>
                <a:ext uri="{FF2B5EF4-FFF2-40B4-BE49-F238E27FC236}">
                  <a16:creationId xmlns:a16="http://schemas.microsoft.com/office/drawing/2014/main" id="{FE6B1D15-9B32-1B47-9E9C-7DC487587B7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19505" y="5484471"/>
              <a:ext cx="532752" cy="532752"/>
            </a:xfrm>
            <a:prstGeom prst="rect">
              <a:avLst/>
            </a:prstGeom>
          </p:spPr>
        </p:pic>
        <p:pic>
          <p:nvPicPr>
            <p:cNvPr id="48" name="Graphic 47">
              <a:extLst>
                <a:ext uri="{FF2B5EF4-FFF2-40B4-BE49-F238E27FC236}">
                  <a16:creationId xmlns:a16="http://schemas.microsoft.com/office/drawing/2014/main" id="{9509F491-8F68-6041-944D-E6EDD4E4A3C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0977" y="5780322"/>
              <a:ext cx="532752" cy="532752"/>
            </a:xfrm>
            <a:prstGeom prst="rect">
              <a:avLst/>
            </a:prstGeom>
          </p:spPr>
        </p:pic>
      </p:grpSp>
      <p:sp>
        <p:nvSpPr>
          <p:cNvPr id="11" name="TextBox 10">
            <a:extLst>
              <a:ext uri="{FF2B5EF4-FFF2-40B4-BE49-F238E27FC236}">
                <a16:creationId xmlns:a16="http://schemas.microsoft.com/office/drawing/2014/main" id="{048EB8F7-69DF-E742-A682-DB65360D1FAA}"/>
              </a:ext>
            </a:extLst>
          </p:cNvPr>
          <p:cNvSpPr txBox="1"/>
          <p:nvPr/>
        </p:nvSpPr>
        <p:spPr>
          <a:xfrm>
            <a:off x="-397727" y="1612770"/>
            <a:ext cx="3595926" cy="461665"/>
          </a:xfrm>
          <a:prstGeom prst="rect">
            <a:avLst/>
          </a:prstGeom>
          <a:noFill/>
        </p:spPr>
        <p:txBody>
          <a:bodyPr wrap="square" rtlCol="0">
            <a:spAutoFit/>
          </a:bodyPr>
          <a:lstStyle/>
          <a:p>
            <a:pPr algn="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Serviços de front-end</a:t>
            </a:r>
          </a:p>
        </p:txBody>
      </p:sp>
      <p:sp>
        <p:nvSpPr>
          <p:cNvPr id="6" name="Rectangle 5">
            <a:extLst>
              <a:ext uri="{FF2B5EF4-FFF2-40B4-BE49-F238E27FC236}">
                <a16:creationId xmlns:a16="http://schemas.microsoft.com/office/drawing/2014/main" id="{7A45E348-9CAD-8248-9A83-7EB65A8A168E}"/>
              </a:ext>
            </a:extLst>
          </p:cNvPr>
          <p:cNvSpPr/>
          <p:nvPr/>
        </p:nvSpPr>
        <p:spPr>
          <a:xfrm>
            <a:off x="4154556" y="1515597"/>
            <a:ext cx="7105693"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rtl="0"/>
            <a:r>
              <a:rPr lang="pt-BR" sz="2000">
                <a:latin typeface="Amazon Ember" panose="02000000000000000000" pitchFamily="2" charset="0"/>
                <a:ea typeface="Amazon Ember" panose="02000000000000000000" pitchFamily="2" charset="0"/>
                <a:cs typeface="Amazon Ember Light" panose="020B0403020204020204" pitchFamily="34" charset="0"/>
              </a:rPr>
              <a:t>Interfaces Web, acesso móvel, painel de análise de dados</a:t>
            </a:r>
          </a:p>
        </p:txBody>
      </p:sp>
      <p:sp>
        <p:nvSpPr>
          <p:cNvPr id="12" name="TextBox 11">
            <a:extLst>
              <a:ext uri="{FF2B5EF4-FFF2-40B4-BE49-F238E27FC236}">
                <a16:creationId xmlns:a16="http://schemas.microsoft.com/office/drawing/2014/main" id="{F1D1EAEF-A5AC-D94A-809F-42E0682A4A39}"/>
              </a:ext>
            </a:extLst>
          </p:cNvPr>
          <p:cNvSpPr txBox="1"/>
          <p:nvPr/>
        </p:nvSpPr>
        <p:spPr>
          <a:xfrm>
            <a:off x="-52565" y="2643592"/>
            <a:ext cx="3229331" cy="461665"/>
          </a:xfrm>
          <a:prstGeom prst="rect">
            <a:avLst/>
          </a:prstGeom>
          <a:noFill/>
        </p:spPr>
        <p:txBody>
          <a:bodyPr wrap="square" rtlCol="0">
            <a:spAutoFit/>
          </a:bodyPr>
          <a:lstStyle/>
          <a:p>
            <a:pPr algn="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Serviços de back-end</a:t>
            </a:r>
          </a:p>
        </p:txBody>
      </p:sp>
      <p:sp>
        <p:nvSpPr>
          <p:cNvPr id="7" name="Rectangle 6">
            <a:extLst>
              <a:ext uri="{FF2B5EF4-FFF2-40B4-BE49-F238E27FC236}">
                <a16:creationId xmlns:a16="http://schemas.microsoft.com/office/drawing/2014/main" id="{3EB8FCD5-287D-6C44-AF6C-90284E22A189}"/>
              </a:ext>
            </a:extLst>
          </p:cNvPr>
          <p:cNvSpPr/>
          <p:nvPr/>
        </p:nvSpPr>
        <p:spPr>
          <a:xfrm>
            <a:off x="4154556" y="2494983"/>
            <a:ext cx="7105694"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rtl="0"/>
            <a:r>
              <a:rPr lang="pt-BR" sz="2000">
                <a:latin typeface="Amazon Ember" panose="02000000000000000000" pitchFamily="2" charset="0"/>
                <a:ea typeface="Amazon Ember" panose="02000000000000000000" pitchFamily="2" charset="0"/>
                <a:cs typeface="Amazon Ember Light" panose="020B0403020204020204" pitchFamily="34" charset="0"/>
              </a:rPr>
              <a:t>Pesquisa, pagamentos, avaliações, recomendações</a:t>
            </a:r>
          </a:p>
        </p:txBody>
      </p:sp>
      <p:sp>
        <p:nvSpPr>
          <p:cNvPr id="13" name="TextBox 12">
            <a:extLst>
              <a:ext uri="{FF2B5EF4-FFF2-40B4-BE49-F238E27FC236}">
                <a16:creationId xmlns:a16="http://schemas.microsoft.com/office/drawing/2014/main" id="{A13BA9BD-5910-9E43-9944-BAD41F417726}"/>
              </a:ext>
            </a:extLst>
          </p:cNvPr>
          <p:cNvSpPr txBox="1"/>
          <p:nvPr/>
        </p:nvSpPr>
        <p:spPr>
          <a:xfrm>
            <a:off x="133351" y="3676619"/>
            <a:ext cx="3064848" cy="830997"/>
          </a:xfrm>
          <a:prstGeom prst="rect">
            <a:avLst/>
          </a:prstGeom>
          <a:noFill/>
        </p:spPr>
        <p:txBody>
          <a:bodyPr wrap="square" rtlCol="0">
            <a:spAutoFit/>
          </a:bodyPr>
          <a:lstStyle/>
          <a:p>
            <a:pPr algn="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Serviços compartilhados</a:t>
            </a:r>
          </a:p>
        </p:txBody>
      </p:sp>
      <p:sp>
        <p:nvSpPr>
          <p:cNvPr id="8" name="Rectangle 7">
            <a:extLst>
              <a:ext uri="{FF2B5EF4-FFF2-40B4-BE49-F238E27FC236}">
                <a16:creationId xmlns:a16="http://schemas.microsoft.com/office/drawing/2014/main" id="{FF73CBDE-B416-4C42-8055-0BA6E163AEAC}"/>
              </a:ext>
            </a:extLst>
          </p:cNvPr>
          <p:cNvSpPr/>
          <p:nvPr/>
        </p:nvSpPr>
        <p:spPr>
          <a:xfrm>
            <a:off x="4154554" y="3474368"/>
            <a:ext cx="7105695"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rtl="0"/>
            <a:r>
              <a:rPr lang="pt-BR">
                <a:latin typeface="Amazon Ember" panose="02000000000000000000" pitchFamily="2" charset="0"/>
                <a:ea typeface="Amazon Ember" panose="02000000000000000000" pitchFamily="2" charset="0"/>
                <a:cs typeface="Amazon Ember Light" panose="020B0403020204020204" pitchFamily="34" charset="0"/>
              </a:rPr>
              <a:t>Banco de dados de gerenciamento de relacionamento com clientes (CRM), monitoramento comum, alarmes, sub-redes, grupos de segurança</a:t>
            </a:r>
          </a:p>
        </p:txBody>
      </p:sp>
      <p:sp>
        <p:nvSpPr>
          <p:cNvPr id="14" name="TextBox 13">
            <a:extLst>
              <a:ext uri="{FF2B5EF4-FFF2-40B4-BE49-F238E27FC236}">
                <a16:creationId xmlns:a16="http://schemas.microsoft.com/office/drawing/2014/main" id="{C21A3B74-6AB5-9F4A-BD5F-8D83948B8963}"/>
              </a:ext>
            </a:extLst>
          </p:cNvPr>
          <p:cNvSpPr txBox="1"/>
          <p:nvPr/>
        </p:nvSpPr>
        <p:spPr>
          <a:xfrm>
            <a:off x="860477" y="4614986"/>
            <a:ext cx="2312176" cy="461665"/>
          </a:xfrm>
          <a:prstGeom prst="rect">
            <a:avLst/>
          </a:prstGeom>
          <a:noFill/>
        </p:spPr>
        <p:txBody>
          <a:bodyPr wrap="square" rtlCol="0">
            <a:spAutoFit/>
          </a:bodyPr>
          <a:lstStyle/>
          <a:p>
            <a:pPr algn="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Rede</a:t>
            </a:r>
          </a:p>
        </p:txBody>
      </p:sp>
      <p:sp>
        <p:nvSpPr>
          <p:cNvPr id="9" name="Rectangle 8">
            <a:extLst>
              <a:ext uri="{FF2B5EF4-FFF2-40B4-BE49-F238E27FC236}">
                <a16:creationId xmlns:a16="http://schemas.microsoft.com/office/drawing/2014/main" id="{F873C17D-2441-0D46-82C6-518D7E9245C6}"/>
              </a:ext>
            </a:extLst>
          </p:cNvPr>
          <p:cNvSpPr/>
          <p:nvPr/>
        </p:nvSpPr>
        <p:spPr>
          <a:xfrm>
            <a:off x="4154554" y="4453753"/>
            <a:ext cx="7105696"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rtl="0"/>
            <a:r>
              <a:rPr lang="pt-BR" sz="2000">
                <a:latin typeface="Amazon Ember" panose="02000000000000000000" pitchFamily="2" charset="0"/>
                <a:ea typeface="Amazon Ember" panose="02000000000000000000" pitchFamily="2" charset="0"/>
                <a:cs typeface="Amazon Ember Light" panose="020B0403020204020204" pitchFamily="34" charset="0"/>
              </a:rPr>
              <a:t>VPCs, gateways da Internet, redes privadas virtuais (VPNs), dispositivos de tradução de endereços de rede (NAT)</a:t>
            </a:r>
          </a:p>
        </p:txBody>
      </p:sp>
      <p:sp>
        <p:nvSpPr>
          <p:cNvPr id="15" name="TextBox 14">
            <a:extLst>
              <a:ext uri="{FF2B5EF4-FFF2-40B4-BE49-F238E27FC236}">
                <a16:creationId xmlns:a16="http://schemas.microsoft.com/office/drawing/2014/main" id="{6E8FD283-3FA0-7C4B-8BAB-BD2EB4249F91}"/>
              </a:ext>
            </a:extLst>
          </p:cNvPr>
          <p:cNvSpPr txBox="1"/>
          <p:nvPr/>
        </p:nvSpPr>
        <p:spPr>
          <a:xfrm>
            <a:off x="1184366" y="5549489"/>
            <a:ext cx="2013832" cy="461665"/>
          </a:xfrm>
          <a:prstGeom prst="rect">
            <a:avLst/>
          </a:prstGeom>
          <a:noFill/>
        </p:spPr>
        <p:txBody>
          <a:bodyPr wrap="square" rtlCol="0">
            <a:spAutoFit/>
          </a:bodyPr>
          <a:lstStyle/>
          <a:p>
            <a:pPr algn="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Segurança</a:t>
            </a:r>
          </a:p>
        </p:txBody>
      </p:sp>
      <p:sp>
        <p:nvSpPr>
          <p:cNvPr id="10" name="Rectangle 9">
            <a:extLst>
              <a:ext uri="{FF2B5EF4-FFF2-40B4-BE49-F238E27FC236}">
                <a16:creationId xmlns:a16="http://schemas.microsoft.com/office/drawing/2014/main" id="{19D60980-C02E-8348-9A75-2730E84BC7A4}"/>
              </a:ext>
            </a:extLst>
          </p:cNvPr>
          <p:cNvSpPr/>
          <p:nvPr/>
        </p:nvSpPr>
        <p:spPr>
          <a:xfrm>
            <a:off x="4154552" y="5433140"/>
            <a:ext cx="7105697"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rtl="0"/>
            <a:r>
              <a:rPr lang="pt-BR" sz="2000">
                <a:latin typeface="Amazon Ember" panose="02000000000000000000" pitchFamily="2" charset="0"/>
                <a:ea typeface="Amazon Ember" panose="02000000000000000000" pitchFamily="2" charset="0"/>
                <a:cs typeface="Amazon Ember Light" panose="020B0403020204020204" pitchFamily="34" charset="0"/>
              </a:rPr>
              <a:t>Políticas, usuários, grupos e funções do AWS Identity and Access Management (IAM)</a:t>
            </a:r>
          </a:p>
        </p:txBody>
      </p:sp>
    </p:spTree>
    <p:custDataLst>
      <p:tags r:id="rId1"/>
    </p:custDataLst>
    <p:extLst>
      <p:ext uri="{BB962C8B-B14F-4D97-AF65-F5344CB8AC3E}">
        <p14:creationId xmlns:p14="http://schemas.microsoft.com/office/powerpoint/2010/main" val="134899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31D7-DC58-9543-9DE8-16EF2246BF6F}"/>
              </a:ext>
            </a:extLst>
          </p:cNvPr>
          <p:cNvSpPr>
            <a:spLocks noGrp="1"/>
          </p:cNvSpPr>
          <p:nvPr>
            <p:ph type="title"/>
          </p:nvPr>
        </p:nvSpPr>
        <p:spPr/>
        <p:txBody>
          <a:bodyPr rtlCol="0">
            <a:normAutofit fontScale="90000"/>
          </a:bodyPr>
          <a:lstStyle/>
          <a:p>
            <a:pPr rtl="0"/>
            <a:r>
              <a:rPr lang="pt-BR"/>
              <a:t>AWS Quick Starts</a:t>
            </a:r>
          </a:p>
        </p:txBody>
      </p:sp>
      <p:sp>
        <p:nvSpPr>
          <p:cNvPr id="6" name="Rectangle 5">
            <a:extLst>
              <a:ext uri="{FF2B5EF4-FFF2-40B4-BE49-F238E27FC236}">
                <a16:creationId xmlns:a16="http://schemas.microsoft.com/office/drawing/2014/main" id="{4FDF35DE-6BA6-DE4D-BF46-B9311B95AF64}"/>
              </a:ext>
            </a:extLst>
          </p:cNvPr>
          <p:cNvSpPr/>
          <p:nvPr/>
        </p:nvSpPr>
        <p:spPr>
          <a:xfrm>
            <a:off x="1166580" y="2154240"/>
            <a:ext cx="3034806" cy="523220"/>
          </a:xfrm>
          <a:prstGeom prst="rect">
            <a:avLst/>
          </a:prstGeom>
        </p:spPr>
        <p:txBody>
          <a:bodyPr wrap="none" rtlCol="0">
            <a:spAutoFit/>
          </a:bodyPr>
          <a:lstStyle/>
          <a:p>
            <a:pPr algn="ctr" rtl="0"/>
            <a:r>
              <a:rPr lang="pt-BR" sz="28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hlinkClick r:id="rId4"/>
              </a:rPr>
              <a:t>AWS Quick Starts</a:t>
            </a:r>
            <a:endPar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a:extLst>
              <a:ext uri="{FF2B5EF4-FFF2-40B4-BE49-F238E27FC236}">
                <a16:creationId xmlns:a16="http://schemas.microsoft.com/office/drawing/2014/main" id="{676F5DA7-68CE-424D-B98E-B385DC46BB65}"/>
              </a:ext>
              <a:ext uri="{C183D7F6-B498-43B3-948B-1728B52AA6E4}">
                <adec:decorative xmlns:adec="http://schemas.microsoft.com/office/drawing/2017/decorative" xmlns="" val="1"/>
              </a:ext>
            </a:extLst>
          </p:cNvPr>
          <p:cNvGrpSpPr/>
          <p:nvPr/>
        </p:nvGrpSpPr>
        <p:grpSpPr>
          <a:xfrm>
            <a:off x="1339041" y="2797303"/>
            <a:ext cx="2696788" cy="1746381"/>
            <a:chOff x="1529328" y="2504734"/>
            <a:chExt cx="2696788" cy="1746381"/>
          </a:xfrm>
        </p:grpSpPr>
        <p:pic>
          <p:nvPicPr>
            <p:cNvPr id="5" name="Picture 4">
              <a:hlinkClick r:id="rId4"/>
              <a:extLst>
                <a:ext uri="{FF2B5EF4-FFF2-40B4-BE49-F238E27FC236}">
                  <a16:creationId xmlns:a16="http://schemas.microsoft.com/office/drawing/2014/main" id="{1686D5B6-C4B5-8E47-9E24-E1612D6829C0}"/>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1607722" y="2565124"/>
              <a:ext cx="2540000" cy="1625600"/>
            </a:xfrm>
            <a:prstGeom prst="rect">
              <a:avLst/>
            </a:prstGeom>
          </p:spPr>
        </p:pic>
        <p:sp>
          <p:nvSpPr>
            <p:cNvPr id="7" name="Rectangle 6">
              <a:extLst>
                <a:ext uri="{FF2B5EF4-FFF2-40B4-BE49-F238E27FC236}">
                  <a16:creationId xmlns:a16="http://schemas.microsoft.com/office/drawing/2014/main" id="{C24560D4-6442-6049-9C33-8C8005A7EB65}"/>
                </a:ext>
              </a:extLst>
            </p:cNvPr>
            <p:cNvSpPr/>
            <p:nvPr/>
          </p:nvSpPr>
          <p:spPr>
            <a:xfrm>
              <a:off x="1529328" y="2504734"/>
              <a:ext cx="2696788" cy="1746381"/>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8" name="TextBox 7">
            <a:extLst>
              <a:ext uri="{FF2B5EF4-FFF2-40B4-BE49-F238E27FC236}">
                <a16:creationId xmlns:a16="http://schemas.microsoft.com/office/drawing/2014/main" id="{6F6B77E8-74A3-CD4E-8979-6DEF0FF110F9}"/>
              </a:ext>
            </a:extLst>
          </p:cNvPr>
          <p:cNvSpPr txBox="1"/>
          <p:nvPr/>
        </p:nvSpPr>
        <p:spPr>
          <a:xfrm>
            <a:off x="420580" y="4927415"/>
            <a:ext cx="4607667" cy="769441"/>
          </a:xfrm>
          <a:prstGeom prst="rect">
            <a:avLst/>
          </a:prstGeom>
          <a:noFill/>
        </p:spPr>
        <p:txBody>
          <a:bodyPr wrap="square" rtlCol="0">
            <a:spAutoFit/>
          </a:bodyPr>
          <a:lstStyle/>
          <a:p>
            <a:pPr algn="ctr" rtl="0"/>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Modelos do AWS CloudFormation </a:t>
            </a:r>
            <a:r>
              <a:rPr lang="pt-BR" sz="2200">
                <a:latin typeface="Amazon Ember" panose="020B0603020204020204" pitchFamily="34" charset="0"/>
                <a:ea typeface="Amazon Ember" panose="020B0603020204020204" pitchFamily="34" charset="0"/>
                <a:cs typeface="Amazon Ember" panose="020B0603020204020204" pitchFamily="34" charset="0"/>
              </a:rPr>
              <a:t>criados por arquitetos de soluções da AWS</a:t>
            </a:r>
          </a:p>
        </p:txBody>
      </p:sp>
      <p:sp>
        <p:nvSpPr>
          <p:cNvPr id="14" name="TextBox 13">
            <a:extLst>
              <a:ext uri="{FF2B5EF4-FFF2-40B4-BE49-F238E27FC236}">
                <a16:creationId xmlns:a16="http://schemas.microsoft.com/office/drawing/2014/main" id="{C1609D68-4A8F-0742-8390-4518CC431A54}"/>
              </a:ext>
            </a:extLst>
          </p:cNvPr>
          <p:cNvSpPr txBox="1"/>
          <p:nvPr/>
        </p:nvSpPr>
        <p:spPr>
          <a:xfrm>
            <a:off x="5437963" y="2374605"/>
            <a:ext cx="6333457" cy="3477875"/>
          </a:xfrm>
          <a:prstGeom prst="rect">
            <a:avLst/>
          </a:prstGeom>
          <a:noFill/>
        </p:spPr>
        <p:txBody>
          <a:bodyPr wrap="square" rtlCol="0">
            <a:spAutoFit/>
          </a:bodyPr>
          <a:lstStyle/>
          <a:p>
            <a:pPr marL="342900" indent="-342900" rtl="0">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São implantações padrão ouro</a:t>
            </a:r>
          </a:p>
          <a:p>
            <a:pPr marL="342900" indent="-342900" rtl="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Baseados nas melhores práticas da AWS para segurança e alta disponibilidade</a:t>
            </a:r>
          </a:p>
          <a:p>
            <a:pPr marL="342900" indent="-342900" rtl="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Podem ser usados para criar arquiteturas inteiras com um clique, em menos de uma hora</a:t>
            </a:r>
          </a:p>
          <a:p>
            <a:pPr marL="342900" indent="-342900" rtl="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Pode ser usado para experimentação e como base para suas próprias arquiteturas</a:t>
            </a:r>
          </a:p>
        </p:txBody>
      </p:sp>
    </p:spTree>
    <p:custDataLst>
      <p:tags r:id="rId1"/>
    </p:custDataLst>
    <p:extLst>
      <p:ext uri="{BB962C8B-B14F-4D97-AF65-F5344CB8AC3E}">
        <p14:creationId xmlns:p14="http://schemas.microsoft.com/office/powerpoint/2010/main" val="188840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8FD3-F36F-B74F-9AB2-94BF81A429B9}"/>
              </a:ext>
            </a:extLst>
          </p:cNvPr>
          <p:cNvSpPr>
            <a:spLocks noGrp="1"/>
          </p:cNvSpPr>
          <p:nvPr>
            <p:ph type="title"/>
          </p:nvPr>
        </p:nvSpPr>
        <p:spPr/>
        <p:txBody>
          <a:bodyPr rtlCol="0"/>
          <a:lstStyle/>
          <a:p>
            <a:pPr rtl="0"/>
            <a:r>
              <a:rPr lang="pt-BR"/>
              <a:t>Usar o AWS Quick Starts</a:t>
            </a:r>
          </a:p>
        </p:txBody>
      </p:sp>
      <p:grpSp>
        <p:nvGrpSpPr>
          <p:cNvPr id="6" name="Group 5" descr="An AWS Quick Start which consists of a CloudFormation template and a deployment guide.">
            <a:extLst>
              <a:ext uri="{FF2B5EF4-FFF2-40B4-BE49-F238E27FC236}">
                <a16:creationId xmlns:a16="http://schemas.microsoft.com/office/drawing/2014/main" id="{DCF1DA7D-7611-2540-B362-BEA885DA686C}"/>
              </a:ext>
            </a:extLst>
          </p:cNvPr>
          <p:cNvGrpSpPr/>
          <p:nvPr/>
        </p:nvGrpSpPr>
        <p:grpSpPr>
          <a:xfrm>
            <a:off x="127192" y="1174983"/>
            <a:ext cx="2635251" cy="4572302"/>
            <a:chOff x="127192" y="1174983"/>
            <a:chExt cx="2635251" cy="4572302"/>
          </a:xfrm>
        </p:grpSpPr>
        <p:sp>
          <p:nvSpPr>
            <p:cNvPr id="5" name="TextBox 4">
              <a:extLst>
                <a:ext uri="{FF2B5EF4-FFF2-40B4-BE49-F238E27FC236}">
                  <a16:creationId xmlns:a16="http://schemas.microsoft.com/office/drawing/2014/main" id="{352784A9-BBAC-F04A-9C52-DEB779709D83}"/>
                </a:ext>
              </a:extLst>
            </p:cNvPr>
            <p:cNvSpPr txBox="1"/>
            <p:nvPr/>
          </p:nvSpPr>
          <p:spPr>
            <a:xfrm>
              <a:off x="800744" y="3373519"/>
              <a:ext cx="1792283" cy="527444"/>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Modelo do AWS CloudFormation</a:t>
              </a:r>
            </a:p>
          </p:txBody>
        </p:sp>
        <p:pic>
          <p:nvPicPr>
            <p:cNvPr id="26" name="Graphic 25">
              <a:extLst>
                <a:ext uri="{FF2B5EF4-FFF2-40B4-BE49-F238E27FC236}">
                  <a16:creationId xmlns:a16="http://schemas.microsoft.com/office/drawing/2014/main" id="{3DD00B78-6CF8-DF47-BA46-A58A6B7159D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68286" y="2465167"/>
              <a:ext cx="828942" cy="828942"/>
            </a:xfrm>
            <a:prstGeom prst="rect">
              <a:avLst/>
            </a:prstGeom>
          </p:spPr>
        </p:pic>
        <p:sp>
          <p:nvSpPr>
            <p:cNvPr id="33" name="Rectangle 32">
              <a:extLst>
                <a:ext uri="{FF2B5EF4-FFF2-40B4-BE49-F238E27FC236}">
                  <a16:creationId xmlns:a16="http://schemas.microsoft.com/office/drawing/2014/main" id="{EB4ECB6B-DA16-B043-B97E-EEDFB20D9E25}"/>
                </a:ext>
              </a:extLst>
            </p:cNvPr>
            <p:cNvSpPr/>
            <p:nvPr/>
          </p:nvSpPr>
          <p:spPr>
            <a:xfrm>
              <a:off x="800744" y="1733275"/>
              <a:ext cx="1792283" cy="401401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18" name="Picture 17">
              <a:extLst>
                <a:ext uri="{FF2B5EF4-FFF2-40B4-BE49-F238E27FC236}">
                  <a16:creationId xmlns:a16="http://schemas.microsoft.com/office/drawing/2014/main" id="{7B5388FB-FAF6-594A-81E5-068ADEF10BF9}"/>
                </a:ext>
                <a:ext uri="{C183D7F6-B498-43B3-948B-1728B52AA6E4}">
                  <adec:decorative xmlns:adec="http://schemas.microsoft.com/office/drawing/2017/decorative" xmlns=""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7192" y="1174983"/>
              <a:ext cx="948255" cy="1092699"/>
            </a:xfrm>
            <a:prstGeom prst="rect">
              <a:avLst/>
            </a:prstGeom>
          </p:spPr>
        </p:pic>
        <p:pic>
          <p:nvPicPr>
            <p:cNvPr id="34" name="Picture 33">
              <a:extLst>
                <a:ext uri="{FF2B5EF4-FFF2-40B4-BE49-F238E27FC236}">
                  <a16:creationId xmlns:a16="http://schemas.microsoft.com/office/drawing/2014/main" id="{F41E8A11-C1F0-4441-B5F4-CF0885E6EACA}"/>
                </a:ext>
                <a:ext uri="{C183D7F6-B498-43B3-948B-1728B52AA6E4}">
                  <adec:decorative xmlns:adec="http://schemas.microsoft.com/office/drawing/2017/decorative" xmlns=""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67355" y="4115900"/>
              <a:ext cx="658433" cy="851308"/>
            </a:xfrm>
            <a:prstGeom prst="rect">
              <a:avLst/>
            </a:prstGeom>
          </p:spPr>
        </p:pic>
        <p:sp>
          <p:nvSpPr>
            <p:cNvPr id="35" name="TextBox 34">
              <a:extLst>
                <a:ext uri="{FF2B5EF4-FFF2-40B4-BE49-F238E27FC236}">
                  <a16:creationId xmlns:a16="http://schemas.microsoft.com/office/drawing/2014/main" id="{FB344AA3-0388-A844-87B2-3C3796CCB3F7}"/>
                </a:ext>
              </a:extLst>
            </p:cNvPr>
            <p:cNvSpPr txBox="1"/>
            <p:nvPr/>
          </p:nvSpPr>
          <p:spPr>
            <a:xfrm>
              <a:off x="948846" y="5039294"/>
              <a:ext cx="1495453" cy="527444"/>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Guia de implantação</a:t>
              </a:r>
            </a:p>
          </p:txBody>
        </p:sp>
        <p:sp>
          <p:nvSpPr>
            <p:cNvPr id="59" name="TextBox 58">
              <a:extLst>
                <a:ext uri="{FF2B5EF4-FFF2-40B4-BE49-F238E27FC236}">
                  <a16:creationId xmlns:a16="http://schemas.microsoft.com/office/drawing/2014/main" id="{29E1EFF8-E18C-A141-B60F-3CDA7C74CADA}"/>
                </a:ext>
              </a:extLst>
            </p:cNvPr>
            <p:cNvSpPr txBox="1"/>
            <p:nvPr/>
          </p:nvSpPr>
          <p:spPr>
            <a:xfrm>
              <a:off x="827650" y="1459797"/>
              <a:ext cx="1934793" cy="352723"/>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AWS Quick Start</a:t>
              </a:r>
            </a:p>
          </p:txBody>
        </p:sp>
      </p:grpSp>
      <p:grpSp>
        <p:nvGrpSpPr>
          <p:cNvPr id="7" name="Group 6" descr="A stack deployed to your AWS account with resources that were created by the Quick Start.">
            <a:extLst>
              <a:ext uri="{FF2B5EF4-FFF2-40B4-BE49-F238E27FC236}">
                <a16:creationId xmlns:a16="http://schemas.microsoft.com/office/drawing/2014/main" id="{5FE5000C-D20C-CC46-815F-CF64528F268E}"/>
              </a:ext>
            </a:extLst>
          </p:cNvPr>
          <p:cNvGrpSpPr/>
          <p:nvPr/>
        </p:nvGrpSpPr>
        <p:grpSpPr>
          <a:xfrm>
            <a:off x="2097228" y="1819275"/>
            <a:ext cx="9973268" cy="2028825"/>
            <a:chOff x="2097228" y="1819275"/>
            <a:chExt cx="9973268" cy="2028825"/>
          </a:xfrm>
        </p:grpSpPr>
        <p:sp>
          <p:nvSpPr>
            <p:cNvPr id="30" name="Rectangle 29">
              <a:extLst>
                <a:ext uri="{FF2B5EF4-FFF2-40B4-BE49-F238E27FC236}">
                  <a16:creationId xmlns:a16="http://schemas.microsoft.com/office/drawing/2014/main" id="{D1051055-B15B-DF43-AADD-998A5002636F}"/>
                </a:ext>
              </a:extLst>
            </p:cNvPr>
            <p:cNvSpPr/>
            <p:nvPr/>
          </p:nvSpPr>
          <p:spPr>
            <a:xfrm>
              <a:off x="6645069" y="1819275"/>
              <a:ext cx="3449704" cy="2028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Sua conta</a:t>
              </a:r>
            </a:p>
          </p:txBody>
        </p:sp>
        <p:pic>
          <p:nvPicPr>
            <p:cNvPr id="32" name="Graphic 31">
              <a:extLst>
                <a:ext uri="{FF2B5EF4-FFF2-40B4-BE49-F238E27FC236}">
                  <a16:creationId xmlns:a16="http://schemas.microsoft.com/office/drawing/2014/main" id="{17B7B72D-C122-2847-8A25-E181BEF247E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659355" y="1844742"/>
              <a:ext cx="330200" cy="330200"/>
            </a:xfrm>
            <a:prstGeom prst="rect">
              <a:avLst/>
            </a:prstGeom>
          </p:spPr>
        </p:pic>
        <p:cxnSp>
          <p:nvCxnSpPr>
            <p:cNvPr id="42" name="Straight Arrow Connector 41">
              <a:extLst>
                <a:ext uri="{FF2B5EF4-FFF2-40B4-BE49-F238E27FC236}">
                  <a16:creationId xmlns:a16="http://schemas.microsoft.com/office/drawing/2014/main" id="{BA9EB0E2-8A1B-8B43-8F23-FF762EA1CA9A}"/>
                </a:ext>
              </a:extLst>
            </p:cNvPr>
            <p:cNvCxnSpPr>
              <a:cxnSpLocks/>
              <a:stCxn id="26" idx="3"/>
              <a:endCxn id="46" idx="1"/>
            </p:cNvCxnSpPr>
            <p:nvPr/>
          </p:nvCxnSpPr>
          <p:spPr>
            <a:xfrm flipV="1">
              <a:off x="2097228" y="2861889"/>
              <a:ext cx="4852866" cy="0"/>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6" name="Graphic 45">
              <a:extLst>
                <a:ext uri="{FF2B5EF4-FFF2-40B4-BE49-F238E27FC236}">
                  <a16:creationId xmlns:a16="http://schemas.microsoft.com/office/drawing/2014/main" id="{6222B984-F4CD-4847-AE82-F273E305B0A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950094" y="2626939"/>
              <a:ext cx="469900" cy="469900"/>
            </a:xfrm>
            <a:prstGeom prst="rect">
              <a:avLst/>
            </a:prstGeom>
          </p:spPr>
        </p:pic>
        <p:sp>
          <p:nvSpPr>
            <p:cNvPr id="47" name="Rectangle 46">
              <a:extLst>
                <a:ext uri="{FF2B5EF4-FFF2-40B4-BE49-F238E27FC236}">
                  <a16:creationId xmlns:a16="http://schemas.microsoft.com/office/drawing/2014/main" id="{4A692BDE-BB15-E946-A680-0A50F611DE83}"/>
                </a:ext>
              </a:extLst>
            </p:cNvPr>
            <p:cNvSpPr/>
            <p:nvPr/>
          </p:nvSpPr>
          <p:spPr>
            <a:xfrm>
              <a:off x="7255120" y="2174942"/>
              <a:ext cx="2751423" cy="145884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49" name="Graphic 48">
              <a:extLst>
                <a:ext uri="{FF2B5EF4-FFF2-40B4-BE49-F238E27FC236}">
                  <a16:creationId xmlns:a16="http://schemas.microsoft.com/office/drawing/2014/main" id="{67A20FA6-1D00-DC48-9AC0-1DA85894F90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842848" y="2348521"/>
              <a:ext cx="365760" cy="365760"/>
            </a:xfrm>
            <a:prstGeom prst="rect">
              <a:avLst/>
            </a:prstGeom>
          </p:spPr>
        </p:pic>
        <p:pic>
          <p:nvPicPr>
            <p:cNvPr id="50" name="Graphic 49">
              <a:extLst>
                <a:ext uri="{FF2B5EF4-FFF2-40B4-BE49-F238E27FC236}">
                  <a16:creationId xmlns:a16="http://schemas.microsoft.com/office/drawing/2014/main" id="{6CBF14E0-40E8-3046-A27B-DB5FDD45AD3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873692" y="2839054"/>
              <a:ext cx="365760" cy="365760"/>
            </a:xfrm>
            <a:prstGeom prst="rect">
              <a:avLst/>
            </a:prstGeom>
          </p:spPr>
        </p:pic>
        <p:pic>
          <p:nvPicPr>
            <p:cNvPr id="53" name="Graphic 52">
              <a:extLst>
                <a:ext uri="{FF2B5EF4-FFF2-40B4-BE49-F238E27FC236}">
                  <a16:creationId xmlns:a16="http://schemas.microsoft.com/office/drawing/2014/main" id="{777EA07D-E045-054D-80C5-DB72D3D8F7D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777624" y="2670927"/>
              <a:ext cx="365760" cy="365760"/>
            </a:xfrm>
            <a:prstGeom prst="rect">
              <a:avLst/>
            </a:prstGeom>
          </p:spPr>
        </p:pic>
        <p:pic>
          <p:nvPicPr>
            <p:cNvPr id="54" name="Graphic 53">
              <a:extLst>
                <a:ext uri="{FF2B5EF4-FFF2-40B4-BE49-F238E27FC236}">
                  <a16:creationId xmlns:a16="http://schemas.microsoft.com/office/drawing/2014/main" id="{E22ED47F-AFCD-AB4D-848E-BF78E10318B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447741" y="2572223"/>
              <a:ext cx="365760" cy="365760"/>
            </a:xfrm>
            <a:prstGeom prst="rect">
              <a:avLst/>
            </a:prstGeom>
          </p:spPr>
        </p:pic>
        <p:sp>
          <p:nvSpPr>
            <p:cNvPr id="55" name="Rectangle 54">
              <a:extLst>
                <a:ext uri="{FF2B5EF4-FFF2-40B4-BE49-F238E27FC236}">
                  <a16:creationId xmlns:a16="http://schemas.microsoft.com/office/drawing/2014/main" id="{D27AD163-6D53-E54A-B6B6-BF71F686F6FD}"/>
                </a:ext>
              </a:extLst>
            </p:cNvPr>
            <p:cNvSpPr/>
            <p:nvPr/>
          </p:nvSpPr>
          <p:spPr>
            <a:xfrm>
              <a:off x="7598917" y="2295846"/>
              <a:ext cx="1030483" cy="116758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chemeClr val="accent5"/>
                  </a:solidFill>
                </a:rPr>
                <a:t>VPC</a:t>
              </a:r>
            </a:p>
          </p:txBody>
        </p:sp>
        <p:pic>
          <p:nvPicPr>
            <p:cNvPr id="56" name="Graphic 55">
              <a:extLst>
                <a:ext uri="{FF2B5EF4-FFF2-40B4-BE49-F238E27FC236}">
                  <a16:creationId xmlns:a16="http://schemas.microsoft.com/office/drawing/2014/main" id="{99FB6A9D-4E01-364D-B252-EB40714E9B64}"/>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598917" y="2295846"/>
              <a:ext cx="330200" cy="330200"/>
            </a:xfrm>
            <a:prstGeom prst="rect">
              <a:avLst/>
            </a:prstGeom>
          </p:spPr>
        </p:pic>
        <p:pic>
          <p:nvPicPr>
            <p:cNvPr id="57" name="Graphic 56">
              <a:extLst>
                <a:ext uri="{FF2B5EF4-FFF2-40B4-BE49-F238E27FC236}">
                  <a16:creationId xmlns:a16="http://schemas.microsoft.com/office/drawing/2014/main" id="{B1306428-27DC-7343-ACF4-224966E8A864}"/>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930024" y="2823327"/>
              <a:ext cx="365760" cy="365760"/>
            </a:xfrm>
            <a:prstGeom prst="rect">
              <a:avLst/>
            </a:prstGeom>
          </p:spPr>
        </p:pic>
        <p:pic>
          <p:nvPicPr>
            <p:cNvPr id="58" name="Graphic 57">
              <a:extLst>
                <a:ext uri="{FF2B5EF4-FFF2-40B4-BE49-F238E27FC236}">
                  <a16:creationId xmlns:a16="http://schemas.microsoft.com/office/drawing/2014/main" id="{CA19B0E8-4B93-8D45-9C9A-E703CC10AFB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082424" y="2975727"/>
              <a:ext cx="365760" cy="365760"/>
            </a:xfrm>
            <a:prstGeom prst="rect">
              <a:avLst/>
            </a:prstGeom>
          </p:spPr>
        </p:pic>
        <p:sp>
          <p:nvSpPr>
            <p:cNvPr id="61" name="TextBox 60">
              <a:extLst>
                <a:ext uri="{FF2B5EF4-FFF2-40B4-BE49-F238E27FC236}">
                  <a16:creationId xmlns:a16="http://schemas.microsoft.com/office/drawing/2014/main" id="{F0B0BCC0-C616-0C47-89C4-C95E07DB457E}"/>
                </a:ext>
              </a:extLst>
            </p:cNvPr>
            <p:cNvSpPr txBox="1"/>
            <p:nvPr/>
          </p:nvSpPr>
          <p:spPr>
            <a:xfrm>
              <a:off x="6805754" y="3105236"/>
              <a:ext cx="777120" cy="327537"/>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Pilha</a:t>
              </a:r>
            </a:p>
          </p:txBody>
        </p:sp>
        <p:sp>
          <p:nvSpPr>
            <p:cNvPr id="15" name="Left Brace 14">
              <a:extLst>
                <a:ext uri="{FF2B5EF4-FFF2-40B4-BE49-F238E27FC236}">
                  <a16:creationId xmlns:a16="http://schemas.microsoft.com/office/drawing/2014/main" id="{D8E9320E-6A83-9C45-B318-C11EB9003E8C}"/>
                </a:ext>
              </a:extLst>
            </p:cNvPr>
            <p:cNvSpPr/>
            <p:nvPr/>
          </p:nvSpPr>
          <p:spPr>
            <a:xfrm rot="10800000">
              <a:off x="9969693" y="2235394"/>
              <a:ext cx="363791" cy="1337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2" name="TextBox 61">
              <a:extLst>
                <a:ext uri="{FF2B5EF4-FFF2-40B4-BE49-F238E27FC236}">
                  <a16:creationId xmlns:a16="http://schemas.microsoft.com/office/drawing/2014/main" id="{0E67EF2F-6144-A144-B781-50443FA53517}"/>
                </a:ext>
              </a:extLst>
            </p:cNvPr>
            <p:cNvSpPr txBox="1"/>
            <p:nvPr/>
          </p:nvSpPr>
          <p:spPr>
            <a:xfrm>
              <a:off x="10320784" y="2657885"/>
              <a:ext cx="1749712" cy="560196"/>
            </a:xfrm>
            <a:prstGeom prst="rect">
              <a:avLst/>
            </a:prstGeom>
            <a:noFill/>
          </p:spPr>
          <p:txBody>
            <a:bodyPr wrap="square" lIns="0" tIns="0" rIns="0" bIns="0" rtlCol="0" anchor="t">
              <a:no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Recursos criados pelo Quick Start</a:t>
              </a:r>
            </a:p>
          </p:txBody>
        </p:sp>
      </p:grpSp>
      <p:sp>
        <p:nvSpPr>
          <p:cNvPr id="45" name="TextBox 44">
            <a:extLst>
              <a:ext uri="{FF2B5EF4-FFF2-40B4-BE49-F238E27FC236}">
                <a16:creationId xmlns:a16="http://schemas.microsoft.com/office/drawing/2014/main" id="{8F52B9A1-EC05-8647-9816-0D002E30EB10}"/>
              </a:ext>
            </a:extLst>
          </p:cNvPr>
          <p:cNvSpPr txBox="1"/>
          <p:nvPr/>
        </p:nvSpPr>
        <p:spPr>
          <a:xfrm>
            <a:off x="2642168" y="1499888"/>
            <a:ext cx="3953760" cy="1323439"/>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1. Personalize a implantação com base</a:t>
            </a:r>
          </a:p>
          <a:p>
            <a:pPr marL="742950" lvl="1" indent="-285750" rtl="0">
              <a:buFont typeface="Arial" panose="020B0604020202020204" pitchFamily="34" charset="0"/>
              <a:buChar char="•"/>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Nos detalhes do guia de implantação </a:t>
            </a:r>
          </a:p>
          <a:p>
            <a:pPr marL="742950" lvl="1" indent="-285750" rtl="0">
              <a:buFont typeface="Arial" panose="020B0604020202020204" pitchFamily="34" charset="0"/>
              <a:buChar char="•"/>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Nas suas necessidades </a:t>
            </a: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2. Crie a pilha.</a:t>
            </a:r>
          </a:p>
        </p:txBody>
      </p:sp>
      <p:sp>
        <p:nvSpPr>
          <p:cNvPr id="10" name="Content Placeholder 9">
            <a:extLst>
              <a:ext uri="{FF2B5EF4-FFF2-40B4-BE49-F238E27FC236}">
                <a16:creationId xmlns:a16="http://schemas.microsoft.com/office/drawing/2014/main" id="{C070742F-8ECC-104A-B877-F8299D77842C}"/>
              </a:ext>
            </a:extLst>
          </p:cNvPr>
          <p:cNvSpPr>
            <a:spLocks noGrp="1"/>
          </p:cNvSpPr>
          <p:nvPr>
            <p:ph idx="13"/>
          </p:nvPr>
        </p:nvSpPr>
        <p:spPr>
          <a:xfrm>
            <a:off x="4523874" y="4103511"/>
            <a:ext cx="7249026" cy="2270652"/>
          </a:xfrm>
        </p:spPr>
        <p:txBody>
          <a:bodyPr rtlCol="0"/>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Desenvolva suas próprias soluções, usando </a:t>
            </a:r>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padrões</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 </a:t>
            </a:r>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práticas</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dos Quick Starts como base.</a:t>
            </a:r>
          </a:p>
          <a:p>
            <a:pPr lvl="1" rtl="0"/>
            <a:r>
              <a:rPr lang="pt-BR" sz="1800"/>
              <a:t>Acelere o desenvolvimento da solução</a:t>
            </a:r>
            <a:endParaRPr lang="en-US" sz="1600" dirty="0"/>
          </a:p>
          <a:p>
            <a:pPr rtl="0"/>
            <a:r>
              <a:rPr lang="pt-BR" sz="2000"/>
              <a:t>Quick Starts versus AMIs do AWS Marketplace</a:t>
            </a:r>
          </a:p>
          <a:p>
            <a:pPr lvl="1" rtl="0"/>
            <a:r>
              <a:rPr lang="pt-BR" sz="1800"/>
              <a:t>As AMIs (imagens de máquina da Amazon) do AWS Marketplace são soluções de fornecedor único baseadas no Amazon EC2, sem personalização</a:t>
            </a:r>
          </a:p>
          <a:p>
            <a:pPr lvl="1" rtl="0"/>
            <a:r>
              <a:rPr lang="pt-BR" sz="1800"/>
              <a:t>Os Quick Starts são </a:t>
            </a: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modulares</a:t>
            </a:r>
            <a:r>
              <a:rPr lang="pt-BR" sz="1800"/>
              <a:t> e </a:t>
            </a:r>
            <a:r>
              <a:rPr lang="pt-BR" sz="1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personalizáveis</a:t>
            </a:r>
            <a:endParaRPr lang="en-US" sz="1800" dirty="0"/>
          </a:p>
          <a:p>
            <a:pPr marL="0" indent="0" rtl="0">
              <a:buNone/>
            </a:pPr>
            <a:endParaRPr lang="en-US" sz="2000" dirty="0"/>
          </a:p>
        </p:txBody>
      </p:sp>
      <p:pic>
        <p:nvPicPr>
          <p:cNvPr id="60" name="Picture 59">
            <a:extLst>
              <a:ext uri="{FF2B5EF4-FFF2-40B4-BE49-F238E27FC236}">
                <a16:creationId xmlns:a16="http://schemas.microsoft.com/office/drawing/2014/main" id="{196BEC64-8E50-0A4E-B816-4EEF40C0AC36}"/>
              </a:ext>
              <a:ext uri="{C183D7F6-B498-43B3-948B-1728B52AA6E4}">
                <adec:decorative xmlns:adec="http://schemas.microsoft.com/office/drawing/2017/decorative" xmlns="" val="1"/>
              </a:ext>
            </a:extLst>
          </p:cNvPr>
          <p:cNvPicPr>
            <a:picLocks noChangeAspect="1"/>
          </p:cNvPicPr>
          <p:nvPr/>
        </p:nvPicPr>
        <p:blipFill>
          <a:blip r:embed="rId22"/>
          <a:stretch>
            <a:fillRect/>
          </a:stretch>
        </p:blipFill>
        <p:spPr>
          <a:xfrm>
            <a:off x="9673105" y="5067824"/>
            <a:ext cx="451934" cy="324214"/>
          </a:xfrm>
          <a:prstGeom prst="rect">
            <a:avLst/>
          </a:prstGeom>
        </p:spPr>
      </p:pic>
    </p:spTree>
    <p:custDataLst>
      <p:tags r:id="rId1"/>
    </p:custDataLst>
    <p:extLst>
      <p:ext uri="{BB962C8B-B14F-4D97-AF65-F5344CB8AC3E}">
        <p14:creationId xmlns:p14="http://schemas.microsoft.com/office/powerpoint/2010/main" val="1922893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2063503"/>
            <a:ext cx="4268647" cy="3088824"/>
          </a:xfrm>
        </p:spPr>
        <p:txBody>
          <a:bodyPr rtlCol="0" anchor="t" anchorCtr="0">
            <a:noAutofit/>
          </a:bodyPr>
          <a:lstStyle/>
          <a:p>
            <a:pPr rtl="0"/>
            <a:r>
              <a:rPr lang="pt-BR" sz="3200"/>
              <a:t>Demonstração: Analisar a estrutura do modelo do AWS CloudFormation e criar uma pilha</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63503"/>
            <a:ext cx="5853289" cy="3292475"/>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6" y="998267"/>
            <a:ext cx="4791776" cy="3199660"/>
          </a:xfrm>
        </p:spPr>
        <p:txBody>
          <a:bodyPr rtlCol="0">
            <a:noAutofit/>
          </a:bodyPr>
          <a:lstStyle/>
          <a:p>
            <a:pPr rtl="0"/>
            <a:r>
              <a:rPr lang="pt-BR" sz="3200">
                <a:latin typeface="+mj-lt"/>
              </a:rPr>
              <a:t>Módulo 10: Laboratório guiado: </a:t>
            </a:r>
            <a:r>
              <a:rPr lang="en-US" sz="3200" dirty="0">
                <a:latin typeface="+mj-lt"/>
              </a:rPr>
              <a:t/>
            </a:r>
            <a:br>
              <a:rPr lang="en-US" sz="3200" dirty="0">
                <a:latin typeface="+mj-lt"/>
              </a:rPr>
            </a:br>
            <a:r>
              <a:rPr lang="pt-BR" sz="3200">
                <a:latin typeface="+mj-lt"/>
              </a:rPr>
              <a:t>Automatizar a infraestrutura de implantação com o AWS CloudFormation</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latin typeface="+mn-lt"/>
              </a:rPr>
              <a:t>Implantar uma camada de rede</a:t>
            </a:r>
          </a:p>
          <a:p>
            <a:pPr marL="514350" indent="-514350" rtl="0">
              <a:buFont typeface="+mj-lt"/>
              <a:buAutoNum type="arabicPeriod"/>
            </a:pPr>
            <a:r>
              <a:rPr lang="pt-BR">
                <a:latin typeface="+mn-lt"/>
              </a:rPr>
              <a:t>Implantar uma camada de aplicação</a:t>
            </a:r>
          </a:p>
          <a:p>
            <a:pPr marL="514350" indent="-514350" rtl="0">
              <a:buFont typeface="+mj-lt"/>
              <a:buAutoNum type="arabicPeriod"/>
            </a:pPr>
            <a:r>
              <a:rPr lang="pt-BR">
                <a:latin typeface="+mn-lt"/>
              </a:rPr>
              <a:t>Atualizar uma pilha</a:t>
            </a:r>
          </a:p>
          <a:p>
            <a:pPr marL="514350" indent="-514350" rtl="0">
              <a:buFont typeface="+mj-lt"/>
              <a:buAutoNum type="arabicPeriod"/>
            </a:pPr>
            <a:r>
              <a:rPr lang="pt-BR">
                <a:latin typeface="+mn-lt"/>
              </a:rPr>
              <a:t>Explorar modelos com o AWS CloudFormation Designer</a:t>
            </a:r>
          </a:p>
          <a:p>
            <a:pPr marL="514350" indent="-514350" rtl="0">
              <a:buFont typeface="+mj-lt"/>
              <a:buAutoNum type="arabicPeriod"/>
            </a:pPr>
            <a:r>
              <a:rPr lang="pt-BR">
                <a:latin typeface="+mn-lt"/>
              </a:rPr>
              <a:t>Excluir a pilha</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Produto final</a:t>
            </a:r>
            <a:endParaRPr lang="en-US" dirty="0">
              <a:latin typeface="+mj-lt"/>
            </a:endParaRPr>
          </a:p>
        </p:txBody>
      </p:sp>
      <p:grpSp>
        <p:nvGrpSpPr>
          <p:cNvPr id="5" name="Group 4" descr="A stack is created by a CloudFormation template. The stack includes a VPC with a public subnet and an web server running it in which has an attached EBS volume.">
            <a:extLst>
              <a:ext uri="{FF2B5EF4-FFF2-40B4-BE49-F238E27FC236}">
                <a16:creationId xmlns:a16="http://schemas.microsoft.com/office/drawing/2014/main" id="{02AE2435-788B-D34C-A2B9-196EAC5A9E90}"/>
              </a:ext>
            </a:extLst>
          </p:cNvPr>
          <p:cNvGrpSpPr/>
          <p:nvPr/>
        </p:nvGrpSpPr>
        <p:grpSpPr>
          <a:xfrm>
            <a:off x="911033" y="1931666"/>
            <a:ext cx="9326952" cy="3729566"/>
            <a:chOff x="911033" y="1931666"/>
            <a:chExt cx="9326952" cy="3729566"/>
          </a:xfrm>
        </p:grpSpPr>
        <p:sp>
          <p:nvSpPr>
            <p:cNvPr id="73" name="Rectangle 72">
              <a:extLst>
                <a:ext uri="{FF2B5EF4-FFF2-40B4-BE49-F238E27FC236}">
                  <a16:creationId xmlns:a16="http://schemas.microsoft.com/office/drawing/2014/main" id="{B4D0A1DE-3F7B-B645-A28B-363D03B8AC15}"/>
                </a:ext>
              </a:extLst>
            </p:cNvPr>
            <p:cNvSpPr/>
            <p:nvPr/>
          </p:nvSpPr>
          <p:spPr>
            <a:xfrm>
              <a:off x="4337775" y="2354714"/>
              <a:ext cx="5748324" cy="319518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25" name="TextBox 24">
              <a:extLst>
                <a:ext uri="{FF2B5EF4-FFF2-40B4-BE49-F238E27FC236}">
                  <a16:creationId xmlns:a16="http://schemas.microsoft.com/office/drawing/2014/main" id="{96E5798D-AC16-964D-A9B1-10DB77955B57}"/>
                </a:ext>
              </a:extLst>
            </p:cNvPr>
            <p:cNvSpPr txBox="1"/>
            <p:nvPr/>
          </p:nvSpPr>
          <p:spPr>
            <a:xfrm>
              <a:off x="911033" y="3412915"/>
              <a:ext cx="1495453" cy="527444"/>
            </a:xfrm>
            <a:prstGeom prst="rect">
              <a:avLst/>
            </a:prstGeom>
            <a:noFill/>
          </p:spPr>
          <p:txBody>
            <a:bodyPr wrap="square" lIns="0" tIns="0" rIns="0" bIns="0" rtlCol="0" anchor="t">
              <a:no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Modelos do AWS CloudFormation</a:t>
              </a:r>
            </a:p>
          </p:txBody>
        </p:sp>
        <p:pic>
          <p:nvPicPr>
            <p:cNvPr id="26" name="Graphic 25">
              <a:extLst>
                <a:ext uri="{FF2B5EF4-FFF2-40B4-BE49-F238E27FC236}">
                  <a16:creationId xmlns:a16="http://schemas.microsoft.com/office/drawing/2014/main" id="{74BD6AD5-43EE-C449-8A45-E355525140B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76959" y="2520716"/>
              <a:ext cx="828942" cy="828942"/>
            </a:xfrm>
            <a:prstGeom prst="rect">
              <a:avLst/>
            </a:prstGeom>
          </p:spPr>
        </p:pic>
        <p:cxnSp>
          <p:nvCxnSpPr>
            <p:cNvPr id="28" name="Straight Arrow Connector 27">
              <a:extLst>
                <a:ext uri="{FF2B5EF4-FFF2-40B4-BE49-F238E27FC236}">
                  <a16:creationId xmlns:a16="http://schemas.microsoft.com/office/drawing/2014/main" id="{643ED4B9-40E3-0546-84A8-E7C9FD6F0F50}"/>
                </a:ext>
              </a:extLst>
            </p:cNvPr>
            <p:cNvCxnSpPr>
              <a:cxnSpLocks/>
              <a:stCxn id="26" idx="3"/>
              <a:endCxn id="30" idx="1"/>
            </p:cNvCxnSpPr>
            <p:nvPr/>
          </p:nvCxnSpPr>
          <p:spPr>
            <a:xfrm flipV="1">
              <a:off x="2105901" y="2933703"/>
              <a:ext cx="2021064" cy="1484"/>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 name="Graphic 29">
              <a:extLst>
                <a:ext uri="{FF2B5EF4-FFF2-40B4-BE49-F238E27FC236}">
                  <a16:creationId xmlns:a16="http://schemas.microsoft.com/office/drawing/2014/main" id="{5F6586E4-3D9F-BF4A-86EB-07123E2D3BC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26965" y="2698753"/>
              <a:ext cx="469900" cy="469900"/>
            </a:xfrm>
            <a:prstGeom prst="rect">
              <a:avLst/>
            </a:prstGeom>
          </p:spPr>
        </p:pic>
        <p:sp>
          <p:nvSpPr>
            <p:cNvPr id="36" name="Rectangle 35">
              <a:extLst>
                <a:ext uri="{FF2B5EF4-FFF2-40B4-BE49-F238E27FC236}">
                  <a16:creationId xmlns:a16="http://schemas.microsoft.com/office/drawing/2014/main" id="{860E39B5-EAAA-BB4A-9537-241CC47E134D}"/>
                </a:ext>
              </a:extLst>
            </p:cNvPr>
            <p:cNvSpPr/>
            <p:nvPr/>
          </p:nvSpPr>
          <p:spPr>
            <a:xfrm>
              <a:off x="3327400" y="1931666"/>
              <a:ext cx="6910585" cy="3729566"/>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Sua conta</a:t>
              </a:r>
            </a:p>
          </p:txBody>
        </p:sp>
        <p:pic>
          <p:nvPicPr>
            <p:cNvPr id="37" name="Graphic 36">
              <a:extLst>
                <a:ext uri="{FF2B5EF4-FFF2-40B4-BE49-F238E27FC236}">
                  <a16:creationId xmlns:a16="http://schemas.microsoft.com/office/drawing/2014/main" id="{D1E94705-A0D0-8248-A40B-E0144B1FF22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327400" y="1931666"/>
              <a:ext cx="365760" cy="365760"/>
            </a:xfrm>
            <a:prstGeom prst="rect">
              <a:avLst/>
            </a:prstGeom>
          </p:spPr>
        </p:pic>
        <p:sp>
          <p:nvSpPr>
            <p:cNvPr id="40" name="Rectangle 39">
              <a:extLst>
                <a:ext uri="{FF2B5EF4-FFF2-40B4-BE49-F238E27FC236}">
                  <a16:creationId xmlns:a16="http://schemas.microsoft.com/office/drawing/2014/main" id="{4CB180D8-4C01-CA4C-9224-96725074D25B}"/>
                </a:ext>
              </a:extLst>
            </p:cNvPr>
            <p:cNvSpPr/>
            <p:nvPr/>
          </p:nvSpPr>
          <p:spPr>
            <a:xfrm>
              <a:off x="5381346" y="2705103"/>
              <a:ext cx="4531244" cy="275199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Lab VPC: 10.0.0.0/16</a:t>
              </a:r>
            </a:p>
          </p:txBody>
        </p:sp>
        <p:pic>
          <p:nvPicPr>
            <p:cNvPr id="41" name="Graphic 40">
              <a:extLst>
                <a:ext uri="{FF2B5EF4-FFF2-40B4-BE49-F238E27FC236}">
                  <a16:creationId xmlns:a16="http://schemas.microsoft.com/office/drawing/2014/main" id="{64B9A5D7-52CD-2746-86A8-A9A5005E2F9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372740" y="2705103"/>
              <a:ext cx="365760" cy="365760"/>
            </a:xfrm>
            <a:prstGeom prst="rect">
              <a:avLst/>
            </a:prstGeom>
          </p:spPr>
        </p:pic>
        <p:pic>
          <p:nvPicPr>
            <p:cNvPr id="42" name="Graphic 41">
              <a:extLst>
                <a:ext uri="{FF2B5EF4-FFF2-40B4-BE49-F238E27FC236}">
                  <a16:creationId xmlns:a16="http://schemas.microsoft.com/office/drawing/2014/main" id="{614FF8FE-BD3D-B042-8E16-A3804049833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042319" y="2449134"/>
              <a:ext cx="469900" cy="469900"/>
            </a:xfrm>
            <a:prstGeom prst="rect">
              <a:avLst/>
            </a:prstGeom>
          </p:spPr>
        </p:pic>
        <p:sp>
          <p:nvSpPr>
            <p:cNvPr id="45" name="Rectangle 44">
              <a:extLst>
                <a:ext uri="{FF2B5EF4-FFF2-40B4-BE49-F238E27FC236}">
                  <a16:creationId xmlns:a16="http://schemas.microsoft.com/office/drawing/2014/main" id="{2062D3A8-372A-074E-8F8A-700637B4F574}"/>
                </a:ext>
              </a:extLst>
            </p:cNvPr>
            <p:cNvSpPr/>
            <p:nvPr/>
          </p:nvSpPr>
          <p:spPr>
            <a:xfrm>
              <a:off x="5605333" y="3258112"/>
              <a:ext cx="3310798" cy="2005816"/>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10.0.0.0/24</a:t>
              </a:r>
            </a:p>
          </p:txBody>
        </p:sp>
        <p:pic>
          <p:nvPicPr>
            <p:cNvPr id="46" name="Graphic 45">
              <a:extLst>
                <a:ext uri="{FF2B5EF4-FFF2-40B4-BE49-F238E27FC236}">
                  <a16:creationId xmlns:a16="http://schemas.microsoft.com/office/drawing/2014/main" id="{2C6E71B4-1F29-B841-A4B8-B92C90B8B29B}"/>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605334" y="3255753"/>
              <a:ext cx="365760" cy="365760"/>
            </a:xfrm>
            <a:prstGeom prst="rect">
              <a:avLst/>
            </a:prstGeom>
          </p:spPr>
        </p:pic>
        <p:pic>
          <p:nvPicPr>
            <p:cNvPr id="47" name="Graphic 46">
              <a:extLst>
                <a:ext uri="{FF2B5EF4-FFF2-40B4-BE49-F238E27FC236}">
                  <a16:creationId xmlns:a16="http://schemas.microsoft.com/office/drawing/2014/main" id="{C992D457-416C-CE4E-9157-12336753212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203805" y="4233177"/>
              <a:ext cx="469900" cy="469900"/>
            </a:xfrm>
            <a:prstGeom prst="rect">
              <a:avLst/>
            </a:prstGeom>
          </p:spPr>
        </p:pic>
        <p:sp>
          <p:nvSpPr>
            <p:cNvPr id="48" name="TextBox 47">
              <a:extLst>
                <a:ext uri="{FF2B5EF4-FFF2-40B4-BE49-F238E27FC236}">
                  <a16:creationId xmlns:a16="http://schemas.microsoft.com/office/drawing/2014/main" id="{04B9E34E-9645-0E4A-B76D-71DBABE9B1A3}"/>
                </a:ext>
              </a:extLst>
            </p:cNvPr>
            <p:cNvSpPr txBox="1"/>
            <p:nvPr/>
          </p:nvSpPr>
          <p:spPr>
            <a:xfrm>
              <a:off x="5678830" y="4703077"/>
              <a:ext cx="1539731"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Servidor Web</a:t>
              </a:r>
            </a:p>
          </p:txBody>
        </p:sp>
        <p:sp>
          <p:nvSpPr>
            <p:cNvPr id="49" name="TextBox 48">
              <a:extLst>
                <a:ext uri="{FF2B5EF4-FFF2-40B4-BE49-F238E27FC236}">
                  <a16:creationId xmlns:a16="http://schemas.microsoft.com/office/drawing/2014/main" id="{36222B3D-BD7B-474A-B3C2-8BE8AB971AA5}"/>
                </a:ext>
              </a:extLst>
            </p:cNvPr>
            <p:cNvSpPr txBox="1"/>
            <p:nvPr/>
          </p:nvSpPr>
          <p:spPr>
            <a:xfrm>
              <a:off x="8583522" y="2391697"/>
              <a:ext cx="1253524"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Rectangle 52">
              <a:extLst>
                <a:ext uri="{FF2B5EF4-FFF2-40B4-BE49-F238E27FC236}">
                  <a16:creationId xmlns:a16="http://schemas.microsoft.com/office/drawing/2014/main" id="{A504A41A-7322-CC41-BCC1-34F86C7D6C99}"/>
                </a:ext>
              </a:extLst>
            </p:cNvPr>
            <p:cNvSpPr/>
            <p:nvPr/>
          </p:nvSpPr>
          <p:spPr>
            <a:xfrm>
              <a:off x="5678829" y="3814740"/>
              <a:ext cx="1818209" cy="1227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55" name="Graphic 54">
              <a:extLst>
                <a:ext uri="{FF2B5EF4-FFF2-40B4-BE49-F238E27FC236}">
                  <a16:creationId xmlns:a16="http://schemas.microsoft.com/office/drawing/2014/main" id="{514BFA3B-5876-6B4B-9401-191CCCBAD247}"/>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174039" y="3539466"/>
              <a:ext cx="469900" cy="469900"/>
            </a:xfrm>
            <a:prstGeom prst="rect">
              <a:avLst/>
            </a:prstGeom>
          </p:spPr>
        </p:pic>
        <p:sp>
          <p:nvSpPr>
            <p:cNvPr id="56" name="TextBox 55">
              <a:extLst>
                <a:ext uri="{FF2B5EF4-FFF2-40B4-BE49-F238E27FC236}">
                  <a16:creationId xmlns:a16="http://schemas.microsoft.com/office/drawing/2014/main" id="{F620B996-49D5-3F46-8F8F-959103B28FFC}"/>
                </a:ext>
              </a:extLst>
            </p:cNvPr>
            <p:cNvSpPr txBox="1"/>
            <p:nvPr/>
          </p:nvSpPr>
          <p:spPr>
            <a:xfrm>
              <a:off x="8793620" y="4062191"/>
              <a:ext cx="104342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Tabela de rotas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108CCA7B-2963-E246-9AD0-BD3BC55A4820}"/>
                </a:ext>
              </a:extLst>
            </p:cNvPr>
            <p:cNvSpPr txBox="1"/>
            <p:nvPr/>
          </p:nvSpPr>
          <p:spPr>
            <a:xfrm>
              <a:off x="7476469" y="4708308"/>
              <a:ext cx="1439662" cy="338554"/>
            </a:xfrm>
            <a:prstGeom prst="rect">
              <a:avLst/>
            </a:prstGeom>
            <a:noFill/>
          </p:spPr>
          <p:txBody>
            <a:bodyPr wrap="square" rtlCol="0">
              <a:spAutoFit/>
            </a:bodyPr>
            <a:lstStyle/>
            <a:p>
              <a:pPr algn="ctr" rtl="0"/>
              <a:r>
                <a:rPr lang="pt-BR" sz="1600"/>
                <a:t>Volume do EBS</a:t>
              </a:r>
            </a:p>
          </p:txBody>
        </p:sp>
        <p:pic>
          <p:nvPicPr>
            <p:cNvPr id="64" name="Graphic 63">
              <a:extLst>
                <a:ext uri="{FF2B5EF4-FFF2-40B4-BE49-F238E27FC236}">
                  <a16:creationId xmlns:a16="http://schemas.microsoft.com/office/drawing/2014/main" id="{7148F0F9-423B-9A4A-AE29-38696D34BE9D}"/>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863763" y="4232908"/>
              <a:ext cx="469900" cy="469900"/>
            </a:xfrm>
            <a:prstGeom prst="rect">
              <a:avLst/>
            </a:prstGeom>
          </p:spPr>
        </p:pic>
        <p:cxnSp>
          <p:nvCxnSpPr>
            <p:cNvPr id="65" name="Straight Arrow Connector 64">
              <a:extLst>
                <a:ext uri="{FF2B5EF4-FFF2-40B4-BE49-F238E27FC236}">
                  <a16:creationId xmlns:a16="http://schemas.microsoft.com/office/drawing/2014/main" id="{2C0D5DB6-0CB4-DF41-9798-1DCBB27D68D5}"/>
                </a:ext>
              </a:extLst>
            </p:cNvPr>
            <p:cNvCxnSpPr>
              <a:cxnSpLocks/>
              <a:stCxn id="64" idx="1"/>
              <a:endCxn id="47" idx="3"/>
            </p:cNvCxnSpPr>
            <p:nvPr/>
          </p:nvCxnSpPr>
          <p:spPr>
            <a:xfrm flipH="1">
              <a:off x="6673705" y="4467858"/>
              <a:ext cx="1190058" cy="269"/>
            </a:xfrm>
            <a:prstGeom prst="straightConnector1">
              <a:avLst/>
            </a:prstGeom>
            <a:ln w="12700">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45B6D42-E1D5-F34F-9E9A-F8CEB67E74E5}"/>
                </a:ext>
              </a:extLst>
            </p:cNvPr>
            <p:cNvSpPr txBox="1"/>
            <p:nvPr/>
          </p:nvSpPr>
          <p:spPr>
            <a:xfrm>
              <a:off x="6851801" y="4207146"/>
              <a:ext cx="997389" cy="246221"/>
            </a:xfrm>
            <a:prstGeom prst="rect">
              <a:avLst/>
            </a:prstGeom>
            <a:solidFill>
              <a:srgbClr val="E9F3E6"/>
            </a:solidFill>
          </p:spPr>
          <p:txBody>
            <a:bodyPr wrap="none" tIns="0" bIns="0"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Associada</a:t>
              </a:r>
            </a:p>
          </p:txBody>
        </p:sp>
        <p:sp>
          <p:nvSpPr>
            <p:cNvPr id="68" name="TextBox 67">
              <a:extLst>
                <a:ext uri="{FF2B5EF4-FFF2-40B4-BE49-F238E27FC236}">
                  <a16:creationId xmlns:a16="http://schemas.microsoft.com/office/drawing/2014/main" id="{50A2EEB0-360C-6C4C-B222-2FE6DA2AE96C}"/>
                </a:ext>
              </a:extLst>
            </p:cNvPr>
            <p:cNvSpPr txBox="1"/>
            <p:nvPr/>
          </p:nvSpPr>
          <p:spPr>
            <a:xfrm>
              <a:off x="3627985" y="3211036"/>
              <a:ext cx="1495453" cy="527444"/>
            </a:xfrm>
            <a:prstGeom prst="rect">
              <a:avLst/>
            </a:prstGeom>
            <a:solidFill>
              <a:schemeClr val="bg1"/>
            </a:solidFill>
          </p:spPr>
          <p:txBody>
            <a:bodyPr wrap="square" lIns="0" tIns="0" rIns="0" bIns="0" rtlCol="0" anchor="t">
              <a:no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Pilhas do AWS CloudFormation</a:t>
              </a:r>
            </a:p>
          </p:txBody>
        </p:sp>
      </p:grpSp>
    </p:spTree>
    <p:custDataLst>
      <p:tags r:id="rId1"/>
    </p:custDataLst>
    <p:extLst>
      <p:ext uri="{BB962C8B-B14F-4D97-AF65-F5344CB8AC3E}">
        <p14:creationId xmlns:p14="http://schemas.microsoft.com/office/powerpoint/2010/main" val="157778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sz="3200">
                <a:solidFill>
                  <a:srgbClr val="FFFFFF"/>
                </a:solidFill>
                <a:ea typeface="Amazon Ember" panose="02000000000000000000" pitchFamily="2" charset="0"/>
              </a:rPr>
              <a:t>Comece o laboratório guiado do módulo 10: Automatizar a implantação da infraestrutura com o AWS CloudFormation </a:t>
            </a:r>
            <a:endParaRPr lang="en-US" sz="32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20 minutos</a:t>
            </a:r>
          </a:p>
        </p:txBody>
      </p:sp>
    </p:spTree>
    <p:custDataLst>
      <p:tags r:id="rId1"/>
    </p:custDataLst>
    <p:extLst>
      <p:ext uri="{BB962C8B-B14F-4D97-AF65-F5344CB8AC3E}">
        <p14:creationId xmlns:p14="http://schemas.microsoft.com/office/powerpoint/2010/main" val="71949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a:latin typeface="+mj-lt"/>
              </a:rPr>
              <a:t>Resumo do laboratório guiado: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CloudFormation </a:t>
            </a:r>
            <a:r>
              <a:rPr lang="pt-BR" sz="2000">
                <a:latin typeface="+mn-lt"/>
              </a:rPr>
              <a:t>é um serviço de</a:t>
            </a:r>
            <a:r>
              <a:rPr lang="pt-BR" sz="2000">
                <a:latin typeface="+mn-lt"/>
                <a:ea typeface="Amazon Ember" panose="020B0603020204020204" pitchFamily="34" charset="0"/>
              </a:rPr>
              <a:t> </a:t>
            </a:r>
            <a:r>
              <a:rPr lang="pt-BR" sz="2000">
                <a:latin typeface="+mn-lt"/>
                <a:ea typeface="Amazon Ember" panose="020B0603020204020204" pitchFamily="34" charset="0"/>
                <a:cs typeface="Amazon Ember" panose="020B0603020204020204" pitchFamily="34" charset="0"/>
              </a:rPr>
              <a:t>infraestrutura como código (IaC) </a:t>
            </a:r>
            <a:r>
              <a:rPr lang="pt-BR" sz="2000">
                <a:latin typeface="+mn-lt"/>
              </a:rPr>
              <a:t>que permite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modelar</a:t>
            </a:r>
            <a:r>
              <a:rPr lang="pt-BR" sz="2000">
                <a:latin typeface="+mn-lt"/>
              </a:rPr>
              <a:t>,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criar</a:t>
            </a:r>
            <a:r>
              <a:rPr lang="pt-BR" sz="2000">
                <a:latin typeface="+mn-lt"/>
              </a:rPr>
              <a:t>e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gerenciar</a:t>
            </a:r>
            <a:r>
              <a:rPr lang="pt-BR" sz="2000">
                <a:latin typeface="+mn-lt"/>
              </a:rPr>
              <a:t> uma coleção de recursos da AWS</a:t>
            </a:r>
          </a:p>
          <a:p>
            <a:pPr rtl="0"/>
            <a:r>
              <a:rPr lang="pt-BR" sz="2000">
                <a:latin typeface="+mn-lt"/>
              </a:rPr>
              <a:t>A IaC do AWS CloudFormation é definida em modelos criados em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JSON</a:t>
            </a:r>
            <a:r>
              <a:rPr lang="pt-BR" sz="2000">
                <a:latin typeface="+mn-lt"/>
              </a:rPr>
              <a:t> ou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YAML</a:t>
            </a:r>
            <a:endParaRPr lang="en-US" sz="2000" dirty="0">
              <a:latin typeface="+mn-lt"/>
            </a:endParaRPr>
          </a:p>
          <a:p>
            <a:pPr rtl="0"/>
            <a:r>
              <a:rPr lang="pt-BR" sz="2000">
                <a:latin typeface="+mn-lt"/>
              </a:rPr>
              <a:t>Uma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pilha</a:t>
            </a:r>
            <a:r>
              <a:rPr lang="pt-BR" sz="2000">
                <a:latin typeface="+mn-lt"/>
              </a:rPr>
              <a:t> é o que você cria ao usar um modelo para criar recursos da AWS</a:t>
            </a:r>
          </a:p>
          <a:p>
            <a:pPr rtl="0"/>
            <a:r>
              <a:rPr lang="pt-BR" sz="2000">
                <a:latin typeface="+mn-lt"/>
              </a:rPr>
              <a:t>As ações que estão disponíveis em uma pilha existente incluem a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atualização de pilha</a:t>
            </a:r>
            <a:r>
              <a:rPr lang="pt-BR" sz="2000">
                <a:latin typeface="+mn-lt"/>
              </a:rPr>
              <a:t>,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detecção de desvios</a:t>
            </a:r>
            <a:r>
              <a:rPr lang="pt-BR" sz="2000">
                <a:latin typeface="+mn-lt"/>
              </a:rPr>
              <a:t> e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exclusão de pilha</a:t>
            </a:r>
            <a:endParaRPr lang="en-US" sz="2000" dirty="0">
              <a:latin typeface="+mn-lt"/>
            </a:endParaRPr>
          </a:p>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Quick Starts </a:t>
            </a:r>
            <a:r>
              <a:rPr lang="pt-BR" sz="2000">
                <a:latin typeface="+mn-lt"/>
              </a:rPr>
              <a:t>fornece modelos do AWS CloudFormation criados por arquitetos de soluções que refletem as melhores práticas da AWS</a:t>
            </a:r>
          </a:p>
        </p:txBody>
      </p:sp>
    </p:spTree>
    <p:custDataLst>
      <p:tags r:id="rId1"/>
    </p:custDataLst>
    <p:extLst>
      <p:ext uri="{BB962C8B-B14F-4D97-AF65-F5344CB8AC3E}">
        <p14:creationId xmlns:p14="http://schemas.microsoft.com/office/powerpoint/2010/main" val="356668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a:t>Ao final deste módulo, você deverá ser capaz de:</a:t>
            </a:r>
          </a:p>
          <a:p>
            <a:pPr lvl="1" rtl="0"/>
            <a:r>
              <a:rPr lang="pt-BR"/>
              <a:t>Reconhecer quando usar a automatização e os motivos</a:t>
            </a:r>
          </a:p>
          <a:p>
            <a:pPr lvl="1" rtl="0"/>
            <a:r>
              <a:rPr lang="pt-BR"/>
              <a:t>Identificar como modelar, criar e gerenciar uma coleção de recursos da AWS usando o AWS CloudFormation</a:t>
            </a:r>
          </a:p>
          <a:p>
            <a:pPr lvl="1" rtl="0"/>
            <a:r>
              <a:rPr lang="pt-BR"/>
              <a:t>Usar os modelos Quick Start do AWS CloudFormation para configurar uma arquitetura</a:t>
            </a:r>
          </a:p>
          <a:p>
            <a:pPr lvl="1" rtl="0"/>
            <a:r>
              <a:rPr lang="pt-BR"/>
              <a:t>Indicar como usar o AWS System Manager e o AWS OpsWorks para automação da infraestrutura e da implantação</a:t>
            </a:r>
          </a:p>
          <a:p>
            <a:pPr lvl="1" rtl="0"/>
            <a:r>
              <a:rPr lang="pt-BR"/>
              <a:t>Indicar como usar o AWS Elastic Beanstalk para implantar aplicações simples</a:t>
            </a:r>
          </a:p>
          <a:p>
            <a:pPr rtl="0"/>
            <a:endParaRPr lang="en-US" dirty="0"/>
          </a:p>
          <a:p>
            <a:pPr rtl="0"/>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10: Automatizar a arquitetura</a:t>
            </a:r>
          </a:p>
        </p:txBody>
      </p:sp>
      <p:sp>
        <p:nvSpPr>
          <p:cNvPr id="2" name="Title 1"/>
          <p:cNvSpPr>
            <a:spLocks noGrp="1"/>
          </p:cNvSpPr>
          <p:nvPr>
            <p:ph type="title"/>
          </p:nvPr>
        </p:nvSpPr>
        <p:spPr/>
        <p:txBody>
          <a:bodyPr rtlCol="0">
            <a:noAutofit/>
          </a:bodyPr>
          <a:lstStyle/>
          <a:p>
            <a:pPr rtl="0"/>
            <a:r>
              <a:rPr lang="pt-BR" sz="4000">
                <a:latin typeface="+mj-lt"/>
              </a:rPr>
              <a:t>Seção 4: Automatizar implantações</a:t>
            </a:r>
          </a:p>
        </p:txBody>
      </p:sp>
    </p:spTree>
    <p:custDataLst>
      <p:tags r:id="rId1"/>
    </p:custDataLst>
    <p:extLst>
      <p:ext uri="{BB962C8B-B14F-4D97-AF65-F5344CB8AC3E}">
        <p14:creationId xmlns:p14="http://schemas.microsoft.com/office/powerpoint/2010/main" val="118943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DC68-F0D0-6B49-A189-7861ECE38FAC}"/>
              </a:ext>
            </a:extLst>
          </p:cNvPr>
          <p:cNvSpPr>
            <a:spLocks noGrp="1"/>
          </p:cNvSpPr>
          <p:nvPr>
            <p:ph type="title"/>
          </p:nvPr>
        </p:nvSpPr>
        <p:spPr>
          <a:xfrm>
            <a:off x="419100" y="365125"/>
            <a:ext cx="9239805" cy="474119"/>
          </a:xfrm>
        </p:spPr>
        <p:txBody>
          <a:bodyPr rtlCol="0">
            <a:normAutofit fontScale="90000"/>
          </a:bodyPr>
          <a:lstStyle/>
          <a:p>
            <a:pPr rtl="0"/>
            <a:r>
              <a:rPr lang="pt-BR"/>
              <a:t>Como você manterá a sua frota atualizada?</a:t>
            </a:r>
          </a:p>
        </p:txBody>
      </p:sp>
      <p:sp>
        <p:nvSpPr>
          <p:cNvPr id="21" name="TextBox 20">
            <a:extLst>
              <a:ext uri="{FF2B5EF4-FFF2-40B4-BE49-F238E27FC236}">
                <a16:creationId xmlns:a16="http://schemas.microsoft.com/office/drawing/2014/main" id="{390791D6-0709-0045-B524-C10A9A5C135A}"/>
              </a:ext>
            </a:extLst>
          </p:cNvPr>
          <p:cNvSpPr txBox="1"/>
          <p:nvPr/>
        </p:nvSpPr>
        <p:spPr>
          <a:xfrm>
            <a:off x="573423" y="5094847"/>
            <a:ext cx="6083665" cy="923330"/>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Você pode ter centenas de instâncias para gerenciar.</a:t>
            </a:r>
          </a:p>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Como você aplica patches do sistema operacional (SO) convidado e atualiza o software que está instalado neles?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4" descr="a business person used a device to issue an &quot;update&quot; action.">
            <a:extLst>
              <a:ext uri="{FF2B5EF4-FFF2-40B4-BE49-F238E27FC236}">
                <a16:creationId xmlns:a16="http://schemas.microsoft.com/office/drawing/2014/main" id="{81492965-F6B4-FE40-9232-3B64FF55459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90325" y="2708202"/>
            <a:ext cx="4982833" cy="2221113"/>
          </a:xfrm>
          <a:prstGeom prst="rect">
            <a:avLst/>
          </a:prstGeom>
        </p:spPr>
      </p:pic>
      <p:sp>
        <p:nvSpPr>
          <p:cNvPr id="14" name="Right Arrow 13">
            <a:extLst>
              <a:ext uri="{FF2B5EF4-FFF2-40B4-BE49-F238E27FC236}">
                <a16:creationId xmlns:a16="http://schemas.microsoft.com/office/drawing/2014/main" id="{25B0AC04-80DA-D14F-9200-01A29B49BCC1}"/>
              </a:ext>
              <a:ext uri="{C183D7F6-B498-43B3-948B-1728B52AA6E4}">
                <adec:decorative xmlns:adec="http://schemas.microsoft.com/office/drawing/2017/decorative" xmlns="" val="1"/>
              </a:ext>
            </a:extLst>
          </p:cNvPr>
          <p:cNvSpPr/>
          <p:nvPr/>
        </p:nvSpPr>
        <p:spPr>
          <a:xfrm>
            <a:off x="6110463" y="3480032"/>
            <a:ext cx="878890" cy="495446"/>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 name="Group 5" descr="A VPC with EC2 instances an a database running in a single AZ.">
            <a:extLst>
              <a:ext uri="{FF2B5EF4-FFF2-40B4-BE49-F238E27FC236}">
                <a16:creationId xmlns:a16="http://schemas.microsoft.com/office/drawing/2014/main" id="{BF3A31C7-55DC-504A-BCB7-6DD3252D0DF6}"/>
              </a:ext>
            </a:extLst>
          </p:cNvPr>
          <p:cNvGrpSpPr/>
          <p:nvPr/>
        </p:nvGrpSpPr>
        <p:grpSpPr>
          <a:xfrm>
            <a:off x="7196832" y="1561259"/>
            <a:ext cx="3133439" cy="4639877"/>
            <a:chOff x="7196832" y="1561259"/>
            <a:chExt cx="3133439" cy="4639877"/>
          </a:xfrm>
        </p:grpSpPr>
        <p:sp>
          <p:nvSpPr>
            <p:cNvPr id="49" name="Rounded Rectangle 17">
              <a:extLst>
                <a:ext uri="{FF2B5EF4-FFF2-40B4-BE49-F238E27FC236}">
                  <a16:creationId xmlns:a16="http://schemas.microsoft.com/office/drawing/2014/main" id="{2A3ADC1E-E6CA-6445-B8BE-A0BF0A144154}"/>
                </a:ext>
              </a:extLst>
            </p:cNvPr>
            <p:cNvSpPr/>
            <p:nvPr/>
          </p:nvSpPr>
          <p:spPr>
            <a:xfrm>
              <a:off x="7847510" y="2437934"/>
              <a:ext cx="1956284" cy="76340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Rounded Rectangle 53">
              <a:extLst>
                <a:ext uri="{FF2B5EF4-FFF2-40B4-BE49-F238E27FC236}">
                  <a16:creationId xmlns:a16="http://schemas.microsoft.com/office/drawing/2014/main" id="{D2FD85AD-2847-E145-82B8-BBD276EE44A9}"/>
                </a:ext>
              </a:extLst>
            </p:cNvPr>
            <p:cNvSpPr/>
            <p:nvPr/>
          </p:nvSpPr>
          <p:spPr>
            <a:xfrm>
              <a:off x="7847510" y="3965325"/>
              <a:ext cx="1956284" cy="833284"/>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TextBox 37">
              <a:extLst>
                <a:ext uri="{FF2B5EF4-FFF2-40B4-BE49-F238E27FC236}">
                  <a16:creationId xmlns:a16="http://schemas.microsoft.com/office/drawing/2014/main" id="{60A56DD3-7AD1-FF49-848D-FB4CAFFC26CC}"/>
                </a:ext>
              </a:extLst>
            </p:cNvPr>
            <p:cNvSpPr txBox="1">
              <a:spLocks noChangeArrowheads="1"/>
            </p:cNvSpPr>
            <p:nvPr/>
          </p:nvSpPr>
          <p:spPr bwMode="auto">
            <a:xfrm>
              <a:off x="7419435" y="4870472"/>
              <a:ext cx="1196278" cy="584775"/>
            </a:xfrm>
            <a:prstGeom prst="rect">
              <a:avLst/>
            </a:prstGeom>
            <a:solidFill>
              <a:schemeClr val="bg1"/>
            </a:solidFill>
            <a:ln w="9525">
              <a:noFill/>
              <a:miter lim="800000"/>
              <a:headEnd/>
              <a:tailEnd/>
            </a:ln>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Banco de dados primário</a:t>
              </a:r>
            </a:p>
          </p:txBody>
        </p:sp>
        <p:cxnSp>
          <p:nvCxnSpPr>
            <p:cNvPr id="54" name="Straight Connector 98">
              <a:extLst>
                <a:ext uri="{FF2B5EF4-FFF2-40B4-BE49-F238E27FC236}">
                  <a16:creationId xmlns:a16="http://schemas.microsoft.com/office/drawing/2014/main" id="{3A233B47-1113-3542-B843-F5340E5D56FE}"/>
                </a:ext>
              </a:extLst>
            </p:cNvPr>
            <p:cNvCxnSpPr>
              <a:cxnSpLocks/>
              <a:stCxn id="69" idx="2"/>
              <a:endCxn id="66" idx="0"/>
            </p:cNvCxnSpPr>
            <p:nvPr/>
          </p:nvCxnSpPr>
          <p:spPr>
            <a:xfrm flipH="1">
              <a:off x="8390307" y="2031159"/>
              <a:ext cx="426065"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99">
              <a:extLst>
                <a:ext uri="{FF2B5EF4-FFF2-40B4-BE49-F238E27FC236}">
                  <a16:creationId xmlns:a16="http://schemas.microsoft.com/office/drawing/2014/main" id="{C19BB3BE-32E4-584A-B915-440F72E83A33}"/>
                </a:ext>
              </a:extLst>
            </p:cNvPr>
            <p:cNvCxnSpPr>
              <a:cxnSpLocks/>
              <a:stCxn id="69" idx="2"/>
              <a:endCxn id="67" idx="0"/>
            </p:cNvCxnSpPr>
            <p:nvPr/>
          </p:nvCxnSpPr>
          <p:spPr>
            <a:xfrm>
              <a:off x="8816372" y="2031159"/>
              <a:ext cx="398071"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104">
              <a:extLst>
                <a:ext uri="{FF2B5EF4-FFF2-40B4-BE49-F238E27FC236}">
                  <a16:creationId xmlns:a16="http://schemas.microsoft.com/office/drawing/2014/main" id="{F9482572-6811-364F-B653-64E287A83CAD}"/>
                </a:ext>
              </a:extLst>
            </p:cNvPr>
            <p:cNvCxnSpPr>
              <a:cxnSpLocks/>
              <a:stCxn id="67" idx="2"/>
              <a:endCxn id="70" idx="0"/>
            </p:cNvCxnSpPr>
            <p:nvPr/>
          </p:nvCxnSpPr>
          <p:spPr>
            <a:xfrm flipH="1">
              <a:off x="8836659" y="3023108"/>
              <a:ext cx="377784"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105">
              <a:extLst>
                <a:ext uri="{FF2B5EF4-FFF2-40B4-BE49-F238E27FC236}">
                  <a16:creationId xmlns:a16="http://schemas.microsoft.com/office/drawing/2014/main" id="{87FF317C-CC9E-E34F-8D2E-152AB95C166E}"/>
                </a:ext>
              </a:extLst>
            </p:cNvPr>
            <p:cNvCxnSpPr>
              <a:cxnSpLocks/>
              <a:stCxn id="66" idx="2"/>
              <a:endCxn id="70" idx="0"/>
            </p:cNvCxnSpPr>
            <p:nvPr/>
          </p:nvCxnSpPr>
          <p:spPr>
            <a:xfrm>
              <a:off x="8390307" y="3023108"/>
              <a:ext cx="446352"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615B122-6FBC-9442-8552-323DEB856448}"/>
                </a:ext>
              </a:extLst>
            </p:cNvPr>
            <p:cNvCxnSpPr>
              <a:cxnSpLocks/>
              <a:stCxn id="70" idx="2"/>
              <a:endCxn id="71" idx="0"/>
            </p:cNvCxnSpPr>
            <p:nvPr/>
          </p:nvCxnSpPr>
          <p:spPr>
            <a:xfrm flipH="1">
              <a:off x="8159909" y="3818759"/>
              <a:ext cx="676750"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29F393B-BA50-1C47-853D-E9DCF14D5009}"/>
                </a:ext>
              </a:extLst>
            </p:cNvPr>
            <p:cNvCxnSpPr>
              <a:cxnSpLocks/>
              <a:stCxn id="70" idx="2"/>
              <a:endCxn id="72" idx="0"/>
            </p:cNvCxnSpPr>
            <p:nvPr/>
          </p:nvCxnSpPr>
          <p:spPr>
            <a:xfrm>
              <a:off x="8836659" y="3818759"/>
              <a:ext cx="2372"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110">
              <a:extLst>
                <a:ext uri="{FF2B5EF4-FFF2-40B4-BE49-F238E27FC236}">
                  <a16:creationId xmlns:a16="http://schemas.microsoft.com/office/drawing/2014/main" id="{2F5CCDCA-4181-4B4D-A278-191199CEF92D}"/>
                </a:ext>
              </a:extLst>
            </p:cNvPr>
            <p:cNvCxnSpPr>
              <a:cxnSpLocks/>
              <a:stCxn id="70" idx="2"/>
              <a:endCxn id="73" idx="0"/>
            </p:cNvCxnSpPr>
            <p:nvPr/>
          </p:nvCxnSpPr>
          <p:spPr>
            <a:xfrm>
              <a:off x="8836659" y="3818759"/>
              <a:ext cx="646457"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131">
              <a:extLst>
                <a:ext uri="{FF2B5EF4-FFF2-40B4-BE49-F238E27FC236}">
                  <a16:creationId xmlns:a16="http://schemas.microsoft.com/office/drawing/2014/main" id="{4EB09F0A-883F-824E-A307-57835E1573F9}"/>
                </a:ext>
              </a:extLst>
            </p:cNvPr>
            <p:cNvCxnSpPr>
              <a:cxnSpLocks/>
              <a:stCxn id="71" idx="2"/>
              <a:endCxn id="74" idx="0"/>
            </p:cNvCxnSpPr>
            <p:nvPr/>
          </p:nvCxnSpPr>
          <p:spPr>
            <a:xfrm>
              <a:off x="8159909" y="4599377"/>
              <a:ext cx="66565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133">
              <a:extLst>
                <a:ext uri="{FF2B5EF4-FFF2-40B4-BE49-F238E27FC236}">
                  <a16:creationId xmlns:a16="http://schemas.microsoft.com/office/drawing/2014/main" id="{7E2D62F2-99C5-574F-AD9D-E7ECA7E8FE51}"/>
                </a:ext>
              </a:extLst>
            </p:cNvPr>
            <p:cNvCxnSpPr>
              <a:cxnSpLocks/>
              <a:stCxn id="72" idx="2"/>
              <a:endCxn id="74" idx="0"/>
            </p:cNvCxnSpPr>
            <p:nvPr/>
          </p:nvCxnSpPr>
          <p:spPr>
            <a:xfrm flipH="1">
              <a:off x="8825567" y="4599377"/>
              <a:ext cx="13464"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135">
              <a:extLst>
                <a:ext uri="{FF2B5EF4-FFF2-40B4-BE49-F238E27FC236}">
                  <a16:creationId xmlns:a16="http://schemas.microsoft.com/office/drawing/2014/main" id="{46FEBD19-1751-8847-BF7D-C5AF2AEAE20C}"/>
                </a:ext>
              </a:extLst>
            </p:cNvPr>
            <p:cNvCxnSpPr>
              <a:cxnSpLocks/>
              <a:stCxn id="73" idx="2"/>
              <a:endCxn id="74" idx="0"/>
            </p:cNvCxnSpPr>
            <p:nvPr/>
          </p:nvCxnSpPr>
          <p:spPr>
            <a:xfrm flipH="1">
              <a:off x="8825567" y="4599377"/>
              <a:ext cx="657549"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0DFD31A-1437-254A-A2E9-63675124901D}"/>
                </a:ext>
              </a:extLst>
            </p:cNvPr>
            <p:cNvSpPr/>
            <p:nvPr/>
          </p:nvSpPr>
          <p:spPr>
            <a:xfrm>
              <a:off x="7196832" y="1698754"/>
              <a:ext cx="3133439"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chemeClr val="accent5"/>
                  </a:solidFill>
                </a:rPr>
                <a:t>VPC</a:t>
              </a:r>
            </a:p>
          </p:txBody>
        </p:sp>
        <p:pic>
          <p:nvPicPr>
            <p:cNvPr id="65" name="Graphic 64">
              <a:extLst>
                <a:ext uri="{FF2B5EF4-FFF2-40B4-BE49-F238E27FC236}">
                  <a16:creationId xmlns:a16="http://schemas.microsoft.com/office/drawing/2014/main" id="{D0470164-C33F-7A4F-ACD8-2AFEDA907A68}"/>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196832" y="1698753"/>
              <a:ext cx="330200" cy="330200"/>
            </a:xfrm>
            <a:prstGeom prst="rect">
              <a:avLst/>
            </a:prstGeom>
          </p:spPr>
        </p:pic>
        <p:pic>
          <p:nvPicPr>
            <p:cNvPr id="66" name="Graphic 65">
              <a:extLst>
                <a:ext uri="{FF2B5EF4-FFF2-40B4-BE49-F238E27FC236}">
                  <a16:creationId xmlns:a16="http://schemas.microsoft.com/office/drawing/2014/main" id="{7D690FCB-FC1D-BC47-8661-9EF1E576B030}"/>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155357" y="2553208"/>
              <a:ext cx="469900" cy="469900"/>
            </a:xfrm>
            <a:prstGeom prst="rect">
              <a:avLst/>
            </a:prstGeom>
          </p:spPr>
        </p:pic>
        <p:pic>
          <p:nvPicPr>
            <p:cNvPr id="67" name="Graphic 66">
              <a:extLst>
                <a:ext uri="{FF2B5EF4-FFF2-40B4-BE49-F238E27FC236}">
                  <a16:creationId xmlns:a16="http://schemas.microsoft.com/office/drawing/2014/main" id="{82352AAB-6CA6-D142-8B62-BA57F0446EE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979493" y="2553208"/>
              <a:ext cx="469900" cy="469900"/>
            </a:xfrm>
            <a:prstGeom prst="rect">
              <a:avLst/>
            </a:prstGeom>
          </p:spPr>
        </p:pic>
        <p:sp>
          <p:nvSpPr>
            <p:cNvPr id="68" name="Rectangle 67">
              <a:extLst>
                <a:ext uri="{FF2B5EF4-FFF2-40B4-BE49-F238E27FC236}">
                  <a16:creationId xmlns:a16="http://schemas.microsoft.com/office/drawing/2014/main" id="{90914AC8-96F0-324C-8E69-7667A635A1B9}"/>
                </a:ext>
              </a:extLst>
            </p:cNvPr>
            <p:cNvSpPr/>
            <p:nvPr/>
          </p:nvSpPr>
          <p:spPr>
            <a:xfrm>
              <a:off x="7397562" y="2092407"/>
              <a:ext cx="2744772"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600">
                  <a:solidFill>
                    <a:schemeClr val="accent3"/>
                  </a:solidFill>
                </a:rPr>
                <a:t>Zona de disponibilidade</a:t>
              </a:r>
            </a:p>
          </p:txBody>
        </p:sp>
        <p:pic>
          <p:nvPicPr>
            <p:cNvPr id="69" name="Graphic 68">
              <a:extLst>
                <a:ext uri="{FF2B5EF4-FFF2-40B4-BE49-F238E27FC236}">
                  <a16:creationId xmlns:a16="http://schemas.microsoft.com/office/drawing/2014/main" id="{3FA292E8-AB24-D44F-B2F9-B7F96BCABDE5}"/>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581422" y="1561259"/>
              <a:ext cx="469900" cy="469900"/>
            </a:xfrm>
            <a:prstGeom prst="rect">
              <a:avLst/>
            </a:prstGeom>
          </p:spPr>
        </p:pic>
        <p:pic>
          <p:nvPicPr>
            <p:cNvPr id="70" name="Graphic 69">
              <a:extLst>
                <a:ext uri="{FF2B5EF4-FFF2-40B4-BE49-F238E27FC236}">
                  <a16:creationId xmlns:a16="http://schemas.microsoft.com/office/drawing/2014/main" id="{D8F73784-02FF-734B-BD86-A94743BB38AD}"/>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601709" y="3348859"/>
              <a:ext cx="469900" cy="469900"/>
            </a:xfrm>
            <a:prstGeom prst="rect">
              <a:avLst/>
            </a:prstGeom>
          </p:spPr>
        </p:pic>
        <p:pic>
          <p:nvPicPr>
            <p:cNvPr id="71" name="Graphic 70">
              <a:extLst>
                <a:ext uri="{FF2B5EF4-FFF2-40B4-BE49-F238E27FC236}">
                  <a16:creationId xmlns:a16="http://schemas.microsoft.com/office/drawing/2014/main" id="{54488EF6-AF83-904A-87EF-416F5F108CFE}"/>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924959" y="4129477"/>
              <a:ext cx="469900" cy="469900"/>
            </a:xfrm>
            <a:prstGeom prst="rect">
              <a:avLst/>
            </a:prstGeom>
          </p:spPr>
        </p:pic>
        <p:pic>
          <p:nvPicPr>
            <p:cNvPr id="72" name="Graphic 71">
              <a:extLst>
                <a:ext uri="{FF2B5EF4-FFF2-40B4-BE49-F238E27FC236}">
                  <a16:creationId xmlns:a16="http://schemas.microsoft.com/office/drawing/2014/main" id="{D764863C-093F-A147-945D-FC78000B1346}"/>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604081" y="4129477"/>
              <a:ext cx="469900" cy="469900"/>
            </a:xfrm>
            <a:prstGeom prst="rect">
              <a:avLst/>
            </a:prstGeom>
          </p:spPr>
        </p:pic>
        <p:pic>
          <p:nvPicPr>
            <p:cNvPr id="73" name="Graphic 72">
              <a:extLst>
                <a:ext uri="{FF2B5EF4-FFF2-40B4-BE49-F238E27FC236}">
                  <a16:creationId xmlns:a16="http://schemas.microsoft.com/office/drawing/2014/main" id="{66ED130B-4DAD-2B40-A250-E1E212F9EEBB}"/>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248166" y="4129477"/>
              <a:ext cx="469900" cy="469900"/>
            </a:xfrm>
            <a:prstGeom prst="rect">
              <a:avLst/>
            </a:prstGeom>
          </p:spPr>
        </p:pic>
        <p:pic>
          <p:nvPicPr>
            <p:cNvPr id="74" name="Graphic 73">
              <a:extLst>
                <a:ext uri="{FF2B5EF4-FFF2-40B4-BE49-F238E27FC236}">
                  <a16:creationId xmlns:a16="http://schemas.microsoft.com/office/drawing/2014/main" id="{679181D0-093F-F647-B141-EEE11EDB8FFD}"/>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590617" y="5126928"/>
              <a:ext cx="469900" cy="469900"/>
            </a:xfrm>
            <a:prstGeom prst="rect">
              <a:avLst/>
            </a:prstGeom>
          </p:spPr>
        </p:pic>
      </p:grpSp>
    </p:spTree>
    <p:custDataLst>
      <p:tags r:id="rId1"/>
    </p:custDataLst>
    <p:extLst>
      <p:ext uri="{BB962C8B-B14F-4D97-AF65-F5344CB8AC3E}">
        <p14:creationId xmlns:p14="http://schemas.microsoft.com/office/powerpoint/2010/main" val="1715887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n-lt"/>
              </a:rPr>
              <a:t>AWS Systems Manager</a:t>
            </a:r>
          </a:p>
        </p:txBody>
      </p:sp>
      <p:pic>
        <p:nvPicPr>
          <p:cNvPr id="36" name="Graphic 71">
            <a:extLst>
              <a:ext uri="{FF2B5EF4-FFF2-40B4-BE49-F238E27FC236}">
                <a16:creationId xmlns:a16="http://schemas.microsoft.com/office/drawing/2014/main" id="{1B7A9C64-4601-C44B-98CA-6AE6E20925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78797" y="2697486"/>
            <a:ext cx="1188720" cy="1188720"/>
          </a:xfrm>
          <a:prstGeom prst="rect">
            <a:avLst/>
          </a:prstGeom>
        </p:spPr>
      </p:pic>
      <p:sp>
        <p:nvSpPr>
          <p:cNvPr id="35" name="TextBox 34">
            <a:extLst>
              <a:ext uri="{FF2B5EF4-FFF2-40B4-BE49-F238E27FC236}">
                <a16:creationId xmlns:a16="http://schemas.microsoft.com/office/drawing/2014/main" id="{DE775941-D4C9-8B44-B3B1-060141A5E9E3}"/>
              </a:ext>
            </a:extLst>
          </p:cNvPr>
          <p:cNvSpPr txBox="1"/>
          <p:nvPr/>
        </p:nvSpPr>
        <p:spPr>
          <a:xfrm>
            <a:off x="646561" y="3997832"/>
            <a:ext cx="2103422" cy="646331"/>
          </a:xfrm>
          <a:prstGeom prst="rect">
            <a:avLst/>
          </a:prstGeom>
          <a:noFill/>
        </p:spPr>
        <p:txBody>
          <a:bodyPr wrap="square" rtlCol="0">
            <a:spAutoFit/>
          </a:bodyPr>
          <a:lstStyle/>
          <a:p>
            <a:pPr algn="ctr" rtl="0"/>
            <a:r>
              <a:rPr lang="pt-BR">
                <a:latin typeface="Amazon Ember" panose="02000000000000000000" pitchFamily="2" charset="0"/>
                <a:ea typeface="Amazon Ember" panose="02000000000000000000" pitchFamily="2" charset="0"/>
                <a:cs typeface="Amazon Ember Light" panose="020B0403020204020204" pitchFamily="34" charset="0"/>
              </a:rPr>
              <a:t>AWS Systems Manager</a:t>
            </a:r>
          </a:p>
        </p:txBody>
      </p:sp>
      <p:sp>
        <p:nvSpPr>
          <p:cNvPr id="31" name="Rectangle 30">
            <a:extLst>
              <a:ext uri="{FF2B5EF4-FFF2-40B4-BE49-F238E27FC236}">
                <a16:creationId xmlns:a16="http://schemas.microsoft.com/office/drawing/2014/main" id="{4AD28C34-ECD3-934E-95E0-F18662C9A254}"/>
              </a:ext>
              <a:ext uri="{C183D7F6-B498-43B3-948B-1728B52AA6E4}">
                <adec:decorative xmlns:adec="http://schemas.microsoft.com/office/drawing/2017/decorative" xmlns="" val="1"/>
              </a:ext>
            </a:extLst>
          </p:cNvPr>
          <p:cNvSpPr/>
          <p:nvPr/>
        </p:nvSpPr>
        <p:spPr>
          <a:xfrm>
            <a:off x="572706" y="2293985"/>
            <a:ext cx="2180995" cy="274693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TextBox 5">
            <a:extLst>
              <a:ext uri="{FF2B5EF4-FFF2-40B4-BE49-F238E27FC236}">
                <a16:creationId xmlns:a16="http://schemas.microsoft.com/office/drawing/2014/main" id="{2FB993FD-AB8F-7140-A3EA-2E26C86F2A7A}"/>
              </a:ext>
            </a:extLst>
          </p:cNvPr>
          <p:cNvSpPr txBox="1"/>
          <p:nvPr/>
        </p:nvSpPr>
        <p:spPr>
          <a:xfrm>
            <a:off x="3971924" y="1283018"/>
            <a:ext cx="6269073" cy="954107"/>
          </a:xfrm>
          <a:prstGeom prst="rect">
            <a:avLst/>
          </a:prstGeom>
          <a:noFill/>
        </p:spPr>
        <p:txBody>
          <a:bodyPr wrap="square" rtlCol="0">
            <a:spAutoFit/>
          </a:bodyPr>
          <a:lstStyle/>
          <a:p>
            <a:pPr rtl="0"/>
            <a:r>
              <a:rPr lang="pt-BR" sz="28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Obtenha insights operacionais e tome medidas nos recursos da AWS.</a:t>
            </a:r>
          </a:p>
        </p:txBody>
      </p:sp>
      <p:sp>
        <p:nvSpPr>
          <p:cNvPr id="5" name="Content Placeholder 4">
            <a:extLst>
              <a:ext uri="{FF2B5EF4-FFF2-40B4-BE49-F238E27FC236}">
                <a16:creationId xmlns:a16="http://schemas.microsoft.com/office/drawing/2014/main" id="{7E3288D7-4072-3E49-B7E0-1ED5283AEB54}"/>
              </a:ext>
            </a:extLst>
          </p:cNvPr>
          <p:cNvSpPr>
            <a:spLocks noGrp="1"/>
          </p:cNvSpPr>
          <p:nvPr>
            <p:ph idx="1"/>
          </p:nvPr>
        </p:nvSpPr>
        <p:spPr>
          <a:xfrm>
            <a:off x="3116916" y="2509003"/>
            <a:ext cx="8428523" cy="3666767"/>
          </a:xfrm>
        </p:spPr>
        <p:txBody>
          <a:bodyPr rtlCol="0"/>
          <a:lstStyle/>
          <a:p>
            <a:pPr rtl="0"/>
            <a:r>
              <a:rPr lang="pt-BR" sz="2400"/>
              <a:t>Automatiza tarefas operacionais</a:t>
            </a:r>
            <a:endParaRPr lang="en-US" sz="2400" dirty="0"/>
          </a:p>
          <a:p>
            <a:pPr lvl="1" rtl="0"/>
            <a:r>
              <a:rPr lang="pt-BR" sz="2000"/>
              <a:t>Exemplo: aplique patches do sistema operacional e atualizações de software em uma frota de instâncias do EC2</a:t>
            </a:r>
          </a:p>
          <a:p>
            <a:pPr lvl="3" rtl="0"/>
            <a:endParaRPr lang="en-US" sz="1600" dirty="0"/>
          </a:p>
          <a:p>
            <a:pPr rtl="0"/>
            <a:r>
              <a:rPr lang="pt-BR" sz="2400"/>
              <a:t>Simplifica o gerenciamento de recursos e aplicações</a:t>
            </a:r>
          </a:p>
          <a:p>
            <a:pPr lvl="1" rtl="0"/>
            <a:r>
              <a:rPr lang="pt-BR" sz="2000"/>
              <a:t>Gerencie o inventário de software</a:t>
            </a:r>
          </a:p>
          <a:p>
            <a:pPr lvl="1" rtl="0"/>
            <a:r>
              <a:rPr lang="pt-BR" sz="2000"/>
              <a:t>Visualize configurações detalhadas do sistema em toda a frota</a:t>
            </a:r>
          </a:p>
          <a:p>
            <a:pPr lvl="3" rtl="0"/>
            <a:endParaRPr lang="en-US" sz="1600" dirty="0"/>
          </a:p>
          <a:p>
            <a:pPr rtl="0"/>
            <a:r>
              <a:rPr lang="pt-BR" sz="2400"/>
              <a:t>Gerencia servidores on-premises e na nuvem</a:t>
            </a:r>
          </a:p>
        </p:txBody>
      </p:sp>
    </p:spTree>
    <p:custDataLst>
      <p:tags r:id="rId1"/>
    </p:custDataLst>
    <p:extLst>
      <p:ext uri="{BB962C8B-B14F-4D97-AF65-F5344CB8AC3E}">
        <p14:creationId xmlns:p14="http://schemas.microsoft.com/office/powerpoint/2010/main" val="2090697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E126-7BEE-3742-B12B-5AEF8E55FB22}"/>
              </a:ext>
            </a:extLst>
          </p:cNvPr>
          <p:cNvSpPr>
            <a:spLocks noGrp="1"/>
          </p:cNvSpPr>
          <p:nvPr>
            <p:ph type="title"/>
          </p:nvPr>
        </p:nvSpPr>
        <p:spPr/>
        <p:txBody>
          <a:bodyPr rtlCol="0"/>
          <a:lstStyle/>
          <a:p>
            <a:pPr rtl="0"/>
            <a:r>
              <a:rPr lang="pt-BR"/>
              <a:t>Recursos do Systems Manager</a:t>
            </a:r>
          </a:p>
        </p:txBody>
      </p:sp>
      <p:grpSp>
        <p:nvGrpSpPr>
          <p:cNvPr id="6" name="Group 5" descr="AWS Systems Manager is used to update, manage, and configure a set of EC2 instance that have the SSM Agent installed. Monitoring information is returned.">
            <a:extLst>
              <a:ext uri="{FF2B5EF4-FFF2-40B4-BE49-F238E27FC236}">
                <a16:creationId xmlns:a16="http://schemas.microsoft.com/office/drawing/2014/main" id="{23684614-883A-3343-8069-2A47C5D70B44}"/>
              </a:ext>
            </a:extLst>
          </p:cNvPr>
          <p:cNvGrpSpPr/>
          <p:nvPr/>
        </p:nvGrpSpPr>
        <p:grpSpPr>
          <a:xfrm>
            <a:off x="2132024" y="1514531"/>
            <a:ext cx="7716837" cy="1762356"/>
            <a:chOff x="2132024" y="1514531"/>
            <a:chExt cx="7716837" cy="1762356"/>
          </a:xfrm>
        </p:grpSpPr>
        <p:sp>
          <p:nvSpPr>
            <p:cNvPr id="44" name="Rectangle 43">
              <a:extLst>
                <a:ext uri="{FF2B5EF4-FFF2-40B4-BE49-F238E27FC236}">
                  <a16:creationId xmlns:a16="http://schemas.microsoft.com/office/drawing/2014/main" id="{79BC8289-6473-1340-BD62-C75479D9B057}"/>
                </a:ext>
              </a:extLst>
            </p:cNvPr>
            <p:cNvSpPr/>
            <p:nvPr/>
          </p:nvSpPr>
          <p:spPr>
            <a:xfrm>
              <a:off x="6965071" y="1916853"/>
              <a:ext cx="2883790" cy="11973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600" b="1" dirty="0">
                <a:ln w="0"/>
                <a:solidFill>
                  <a:srgbClr val="D86613"/>
                </a:solidFill>
              </a:endParaRPr>
            </a:p>
          </p:txBody>
        </p:sp>
        <p:sp>
          <p:nvSpPr>
            <p:cNvPr id="43" name="Rectangle 42">
              <a:extLst>
                <a:ext uri="{FF2B5EF4-FFF2-40B4-BE49-F238E27FC236}">
                  <a16:creationId xmlns:a16="http://schemas.microsoft.com/office/drawing/2014/main" id="{EC28EE59-8F53-DE43-BC19-ED7CEA8F38A3}"/>
                </a:ext>
              </a:extLst>
            </p:cNvPr>
            <p:cNvSpPr/>
            <p:nvPr/>
          </p:nvSpPr>
          <p:spPr>
            <a:xfrm>
              <a:off x="6812671" y="1764453"/>
              <a:ext cx="2883790" cy="11973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b="1">
                  <a:ln w="0"/>
                  <a:solidFill>
                    <a:srgbClr val="D86613"/>
                  </a:solidFill>
                </a:rPr>
                <a:t>Instâncias do EC2 “gerenciadas”</a:t>
              </a:r>
            </a:p>
          </p:txBody>
        </p:sp>
        <p:sp>
          <p:nvSpPr>
            <p:cNvPr id="37" name="Rectangle 36">
              <a:extLst>
                <a:ext uri="{FF2B5EF4-FFF2-40B4-BE49-F238E27FC236}">
                  <a16:creationId xmlns:a16="http://schemas.microsoft.com/office/drawing/2014/main" id="{C30C673F-4CF6-3A46-B169-CD0DF748FBC8}"/>
                </a:ext>
              </a:extLst>
            </p:cNvPr>
            <p:cNvSpPr/>
            <p:nvPr/>
          </p:nvSpPr>
          <p:spPr>
            <a:xfrm>
              <a:off x="6660271" y="1612053"/>
              <a:ext cx="2883790" cy="119737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ln w="0"/>
                  <a:solidFill>
                    <a:schemeClr val="tx1"/>
                  </a:solidFill>
                  <a:ea typeface="Amazon Ember" panose="02000000000000000000" pitchFamily="2" charset="0"/>
                </a:rPr>
                <a:t>Instâncias do EC2 gerenciadas</a:t>
              </a:r>
            </a:p>
          </p:txBody>
        </p:sp>
        <p:sp>
          <p:nvSpPr>
            <p:cNvPr id="17" name="TextBox 16">
              <a:extLst>
                <a:ext uri="{FF2B5EF4-FFF2-40B4-BE49-F238E27FC236}">
                  <a16:creationId xmlns:a16="http://schemas.microsoft.com/office/drawing/2014/main" id="{BF08EEB9-2050-274B-ACB2-142CB4D2A892}"/>
                </a:ext>
              </a:extLst>
            </p:cNvPr>
            <p:cNvSpPr txBox="1"/>
            <p:nvPr/>
          </p:nvSpPr>
          <p:spPr>
            <a:xfrm>
              <a:off x="6897814" y="2203475"/>
              <a:ext cx="2399422" cy="338554"/>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Agente SSM instalado</a:t>
              </a:r>
            </a:p>
          </p:txBody>
        </p:sp>
        <p:pic>
          <p:nvPicPr>
            <p:cNvPr id="34" name="Graphic 71">
              <a:extLst>
                <a:ext uri="{FF2B5EF4-FFF2-40B4-BE49-F238E27FC236}">
                  <a16:creationId xmlns:a16="http://schemas.microsoft.com/office/drawing/2014/main" id="{FA1AFDD2-2EC9-2743-8842-875918C60C6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46150" y="1514531"/>
              <a:ext cx="1075171" cy="1075171"/>
            </a:xfrm>
            <a:prstGeom prst="rect">
              <a:avLst/>
            </a:prstGeom>
          </p:spPr>
        </p:pic>
        <p:sp>
          <p:nvSpPr>
            <p:cNvPr id="35" name="TextBox 34">
              <a:extLst>
                <a:ext uri="{FF2B5EF4-FFF2-40B4-BE49-F238E27FC236}">
                  <a16:creationId xmlns:a16="http://schemas.microsoft.com/office/drawing/2014/main" id="{C10630B6-42C1-444F-B9A2-F7344E282A72}"/>
                </a:ext>
              </a:extLst>
            </p:cNvPr>
            <p:cNvSpPr txBox="1"/>
            <p:nvPr/>
          </p:nvSpPr>
          <p:spPr>
            <a:xfrm>
              <a:off x="2132024" y="2692112"/>
              <a:ext cx="2103422"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Light" panose="020B0403020204020204" pitchFamily="34" charset="0"/>
                </a:rPr>
                <a:t>AWS Systems Manager</a:t>
              </a:r>
            </a:p>
          </p:txBody>
        </p:sp>
        <p:pic>
          <p:nvPicPr>
            <p:cNvPr id="36" name="Graphic 35">
              <a:extLst>
                <a:ext uri="{FF2B5EF4-FFF2-40B4-BE49-F238E27FC236}">
                  <a16:creationId xmlns:a16="http://schemas.microsoft.com/office/drawing/2014/main" id="{8DF5BCCD-71E5-3E45-A231-F1127A172F1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60271" y="1612053"/>
              <a:ext cx="330200" cy="330200"/>
            </a:xfrm>
            <a:prstGeom prst="rect">
              <a:avLst/>
            </a:prstGeom>
          </p:spPr>
        </p:pic>
        <p:sp>
          <p:nvSpPr>
            <p:cNvPr id="38" name="Rectangle 37">
              <a:extLst>
                <a:ext uri="{FF2B5EF4-FFF2-40B4-BE49-F238E27FC236}">
                  <a16:creationId xmlns:a16="http://schemas.microsoft.com/office/drawing/2014/main" id="{EB89D1B5-AD36-964E-BACC-DBCF702EB408}"/>
                </a:ext>
              </a:extLst>
            </p:cNvPr>
            <p:cNvSpPr/>
            <p:nvPr/>
          </p:nvSpPr>
          <p:spPr>
            <a:xfrm>
              <a:off x="6858727" y="2203476"/>
              <a:ext cx="2140386" cy="37681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40" name="Straight Arrow Connector 39">
              <a:extLst>
                <a:ext uri="{FF2B5EF4-FFF2-40B4-BE49-F238E27FC236}">
                  <a16:creationId xmlns:a16="http://schemas.microsoft.com/office/drawing/2014/main" id="{3417C883-F396-5E4E-B037-36C886DEAA1E}"/>
                </a:ext>
              </a:extLst>
            </p:cNvPr>
            <p:cNvCxnSpPr>
              <a:cxnSpLocks/>
            </p:cNvCxnSpPr>
            <p:nvPr/>
          </p:nvCxnSpPr>
          <p:spPr>
            <a:xfrm flipV="1">
              <a:off x="3890588" y="1986394"/>
              <a:ext cx="2595942"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A802ED-3774-CD44-8089-D6BDC2E2533D}"/>
                </a:ext>
              </a:extLst>
            </p:cNvPr>
            <p:cNvSpPr txBox="1"/>
            <p:nvPr/>
          </p:nvSpPr>
          <p:spPr>
            <a:xfrm>
              <a:off x="3846954" y="1633818"/>
              <a:ext cx="2672526"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Atualize, gerencie, configure </a:t>
              </a:r>
            </a:p>
          </p:txBody>
        </p:sp>
        <p:cxnSp>
          <p:nvCxnSpPr>
            <p:cNvPr id="45" name="Straight Arrow Connector 44">
              <a:extLst>
                <a:ext uri="{FF2B5EF4-FFF2-40B4-BE49-F238E27FC236}">
                  <a16:creationId xmlns:a16="http://schemas.microsoft.com/office/drawing/2014/main" id="{92999EDD-A4C8-1D46-931A-8E739AAAD864}"/>
                </a:ext>
              </a:extLst>
            </p:cNvPr>
            <p:cNvCxnSpPr>
              <a:cxnSpLocks/>
            </p:cNvCxnSpPr>
            <p:nvPr/>
          </p:nvCxnSpPr>
          <p:spPr>
            <a:xfrm flipH="1">
              <a:off x="3894392" y="2210741"/>
              <a:ext cx="248429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9AA1B6D-D1C6-6E48-8F83-2D75443B7DA7}"/>
                </a:ext>
              </a:extLst>
            </p:cNvPr>
            <p:cNvSpPr txBox="1"/>
            <p:nvPr/>
          </p:nvSpPr>
          <p:spPr>
            <a:xfrm>
              <a:off x="3968146" y="2259534"/>
              <a:ext cx="2394002" cy="584775"/>
            </a:xfrm>
            <a:prstGeom prst="rect">
              <a:avLst/>
            </a:prstGeom>
            <a:noFill/>
          </p:spPr>
          <p:txBody>
            <a:bodyPr wrap="squar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Informações de monitoramento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 name="Group 6" descr="9 different features of AWS Systems Manager are listed - each is mentioned and described in the notes below the slide.">
            <a:extLst>
              <a:ext uri="{FF2B5EF4-FFF2-40B4-BE49-F238E27FC236}">
                <a16:creationId xmlns:a16="http://schemas.microsoft.com/office/drawing/2014/main" id="{9066F89C-2DEC-D545-8190-F6991868D278}"/>
              </a:ext>
            </a:extLst>
          </p:cNvPr>
          <p:cNvGrpSpPr/>
          <p:nvPr/>
        </p:nvGrpSpPr>
        <p:grpSpPr>
          <a:xfrm>
            <a:off x="808451" y="3992011"/>
            <a:ext cx="10878779" cy="1875439"/>
            <a:chOff x="808451" y="3992011"/>
            <a:chExt cx="10878779" cy="1875439"/>
          </a:xfrm>
        </p:grpSpPr>
        <p:sp>
          <p:nvSpPr>
            <p:cNvPr id="8" name="TextBox 7">
              <a:extLst>
                <a:ext uri="{FF2B5EF4-FFF2-40B4-BE49-F238E27FC236}">
                  <a16:creationId xmlns:a16="http://schemas.microsoft.com/office/drawing/2014/main" id="{68478B38-5F63-A84D-A236-1376E813653E}"/>
                </a:ext>
              </a:extLst>
            </p:cNvPr>
            <p:cNvSpPr txBox="1"/>
            <p:nvPr/>
          </p:nvSpPr>
          <p:spPr>
            <a:xfrm>
              <a:off x="1492246" y="4182752"/>
              <a:ext cx="2743200"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Executar comando</a:t>
              </a:r>
            </a:p>
          </p:txBody>
        </p:sp>
        <p:sp>
          <p:nvSpPr>
            <p:cNvPr id="10" name="TextBox 9">
              <a:extLst>
                <a:ext uri="{FF2B5EF4-FFF2-40B4-BE49-F238E27FC236}">
                  <a16:creationId xmlns:a16="http://schemas.microsoft.com/office/drawing/2014/main" id="{04A5FD01-0FA6-0F4C-BD52-B6616CD8AE8D}"/>
                </a:ext>
              </a:extLst>
            </p:cNvPr>
            <p:cNvSpPr txBox="1"/>
            <p:nvPr/>
          </p:nvSpPr>
          <p:spPr>
            <a:xfrm>
              <a:off x="1492245" y="4787780"/>
              <a:ext cx="3341011"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Gerenciador de patches</a:t>
              </a:r>
            </a:p>
          </p:txBody>
        </p:sp>
        <p:sp>
          <p:nvSpPr>
            <p:cNvPr id="12" name="TextBox 11">
              <a:extLst>
                <a:ext uri="{FF2B5EF4-FFF2-40B4-BE49-F238E27FC236}">
                  <a16:creationId xmlns:a16="http://schemas.microsoft.com/office/drawing/2014/main" id="{5E55B4D3-1779-8848-8A44-33ABA5669D61}"/>
                </a:ext>
              </a:extLst>
            </p:cNvPr>
            <p:cNvSpPr txBox="1"/>
            <p:nvPr/>
          </p:nvSpPr>
          <p:spPr>
            <a:xfrm>
              <a:off x="5270590" y="4182752"/>
              <a:ext cx="3490384"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Janela de manutenção</a:t>
              </a:r>
            </a:p>
          </p:txBody>
        </p:sp>
        <p:sp>
          <p:nvSpPr>
            <p:cNvPr id="14" name="TextBox 13">
              <a:extLst>
                <a:ext uri="{FF2B5EF4-FFF2-40B4-BE49-F238E27FC236}">
                  <a16:creationId xmlns:a16="http://schemas.microsoft.com/office/drawing/2014/main" id="{7D01BEDA-5F3B-A940-836F-A7C353CEA05A}"/>
                </a:ext>
              </a:extLst>
            </p:cNvPr>
            <p:cNvSpPr txBox="1"/>
            <p:nvPr/>
          </p:nvSpPr>
          <p:spPr>
            <a:xfrm>
              <a:off x="5270590" y="4787780"/>
              <a:ext cx="3400894"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Gerenciador de estados</a:t>
              </a:r>
            </a:p>
          </p:txBody>
        </p:sp>
        <p:sp>
          <p:nvSpPr>
            <p:cNvPr id="24" name="TextBox 23">
              <a:extLst>
                <a:ext uri="{FF2B5EF4-FFF2-40B4-BE49-F238E27FC236}">
                  <a16:creationId xmlns:a16="http://schemas.microsoft.com/office/drawing/2014/main" id="{1C340E7A-CB50-F941-BEAF-5C39D14D84DD}"/>
                </a:ext>
              </a:extLst>
            </p:cNvPr>
            <p:cNvSpPr txBox="1"/>
            <p:nvPr/>
          </p:nvSpPr>
          <p:spPr>
            <a:xfrm>
              <a:off x="5270590" y="5392807"/>
              <a:ext cx="2256706"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Inventário</a:t>
              </a:r>
            </a:p>
          </p:txBody>
        </p:sp>
        <p:pic>
          <p:nvPicPr>
            <p:cNvPr id="25" name="Graphic 24">
              <a:extLst>
                <a:ext uri="{FF2B5EF4-FFF2-40B4-BE49-F238E27FC236}">
                  <a16:creationId xmlns:a16="http://schemas.microsoft.com/office/drawing/2014/main" id="{DFF87373-0D1C-8045-AB92-5CDAC38E679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4941" y="4141773"/>
              <a:ext cx="457200" cy="457200"/>
            </a:xfrm>
            <a:prstGeom prst="rect">
              <a:avLst/>
            </a:prstGeom>
          </p:spPr>
        </p:pic>
        <p:pic>
          <p:nvPicPr>
            <p:cNvPr id="26" name="Graphic 25">
              <a:extLst>
                <a:ext uri="{FF2B5EF4-FFF2-40B4-BE49-F238E27FC236}">
                  <a16:creationId xmlns:a16="http://schemas.microsoft.com/office/drawing/2014/main" id="{1EE434F4-C138-7340-B65F-6D07D730C40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89683" y="4736533"/>
              <a:ext cx="457200" cy="457200"/>
            </a:xfrm>
            <a:prstGeom prst="rect">
              <a:avLst/>
            </a:prstGeom>
          </p:spPr>
        </p:pic>
        <p:pic>
          <p:nvPicPr>
            <p:cNvPr id="27" name="Graphic 26">
              <a:extLst>
                <a:ext uri="{FF2B5EF4-FFF2-40B4-BE49-F238E27FC236}">
                  <a16:creationId xmlns:a16="http://schemas.microsoft.com/office/drawing/2014/main" id="{CE6DDC08-2B19-AA45-BD04-7D87BBCFBC1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765701" y="5379182"/>
              <a:ext cx="457200" cy="457200"/>
            </a:xfrm>
            <a:prstGeom prst="rect">
              <a:avLst/>
            </a:prstGeom>
          </p:spPr>
        </p:pic>
        <p:pic>
          <p:nvPicPr>
            <p:cNvPr id="28" name="Graphic 27">
              <a:extLst>
                <a:ext uri="{FF2B5EF4-FFF2-40B4-BE49-F238E27FC236}">
                  <a16:creationId xmlns:a16="http://schemas.microsoft.com/office/drawing/2014/main" id="{8A6AC385-F44A-1C43-A5A3-ED64609FF311}"/>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753818" y="4141773"/>
              <a:ext cx="457200" cy="457200"/>
            </a:xfrm>
            <a:prstGeom prst="rect">
              <a:avLst/>
            </a:prstGeom>
          </p:spPr>
        </p:pic>
        <p:pic>
          <p:nvPicPr>
            <p:cNvPr id="29" name="Graphic 28">
              <a:extLst>
                <a:ext uri="{FF2B5EF4-FFF2-40B4-BE49-F238E27FC236}">
                  <a16:creationId xmlns:a16="http://schemas.microsoft.com/office/drawing/2014/main" id="{66B59F40-C9D7-E044-AFE8-C48F2DC501C0}"/>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759800" y="4736533"/>
              <a:ext cx="457200" cy="457200"/>
            </a:xfrm>
            <a:prstGeom prst="rect">
              <a:avLst/>
            </a:prstGeom>
          </p:spPr>
        </p:pic>
        <p:grpSp>
          <p:nvGrpSpPr>
            <p:cNvPr id="33" name="Group 32">
              <a:extLst>
                <a:ext uri="{FF2B5EF4-FFF2-40B4-BE49-F238E27FC236}">
                  <a16:creationId xmlns:a16="http://schemas.microsoft.com/office/drawing/2014/main" id="{2C313326-2118-CC4A-8287-21AD63D7C236}"/>
                </a:ext>
              </a:extLst>
            </p:cNvPr>
            <p:cNvGrpSpPr/>
            <p:nvPr/>
          </p:nvGrpSpPr>
          <p:grpSpPr>
            <a:xfrm>
              <a:off x="808451" y="5410250"/>
              <a:ext cx="650323" cy="457200"/>
              <a:chOff x="1107955" y="4987227"/>
              <a:chExt cx="650323" cy="523220"/>
            </a:xfrm>
          </p:grpSpPr>
          <p:sp>
            <p:nvSpPr>
              <p:cNvPr id="23" name="Rectangle 22">
                <a:extLst>
                  <a:ext uri="{FF2B5EF4-FFF2-40B4-BE49-F238E27FC236}">
                    <a16:creationId xmlns:a16="http://schemas.microsoft.com/office/drawing/2014/main" id="{3DCCD691-C9C9-8543-B27A-29A5434E1285}"/>
                  </a:ext>
                </a:extLst>
              </p:cNvPr>
              <p:cNvSpPr/>
              <p:nvPr/>
            </p:nvSpPr>
            <p:spPr>
              <a:xfrm>
                <a:off x="1118198" y="4992827"/>
                <a:ext cx="640080" cy="439944"/>
              </a:xfrm>
              <a:prstGeom prst="rect">
                <a:avLst/>
              </a:prstGeom>
              <a:noFill/>
              <a:ln w="28575">
                <a:solidFill>
                  <a:srgbClr val="D75B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rgbClr val="D75B88"/>
                  </a:solidFill>
                </a:endParaRPr>
              </a:p>
            </p:txBody>
          </p:sp>
          <p:sp>
            <p:nvSpPr>
              <p:cNvPr id="30" name="TextBox 29">
                <a:extLst>
                  <a:ext uri="{FF2B5EF4-FFF2-40B4-BE49-F238E27FC236}">
                    <a16:creationId xmlns:a16="http://schemas.microsoft.com/office/drawing/2014/main" id="{AA54C9DA-396E-434A-BEE2-BE19EE57CB8F}"/>
                  </a:ext>
                </a:extLst>
              </p:cNvPr>
              <p:cNvSpPr txBox="1"/>
              <p:nvPr/>
            </p:nvSpPr>
            <p:spPr>
              <a:xfrm>
                <a:off x="1107955" y="4987227"/>
                <a:ext cx="394660" cy="523220"/>
              </a:xfrm>
              <a:prstGeom prst="rect">
                <a:avLst/>
              </a:prstGeom>
              <a:noFill/>
              <a:ln>
                <a:noFill/>
              </a:ln>
            </p:spPr>
            <p:txBody>
              <a:bodyPr wrap="none" rtlCol="0">
                <a:spAutoFit/>
              </a:bodyPr>
              <a:lstStyle/>
              <a:p>
                <a:pPr rtl="0"/>
                <a:r>
                  <a:rPr lang="pt-BR" sz="280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--&gt;</a:t>
                </a:r>
              </a:p>
            </p:txBody>
          </p:sp>
          <p:cxnSp>
            <p:nvCxnSpPr>
              <p:cNvPr id="32" name="Straight Connector 31">
                <a:extLst>
                  <a:ext uri="{FF2B5EF4-FFF2-40B4-BE49-F238E27FC236}">
                    <a16:creationId xmlns:a16="http://schemas.microsoft.com/office/drawing/2014/main" id="{6BDDE650-CA5F-124F-BA08-1A6D14A8B472}"/>
                  </a:ext>
                </a:extLst>
              </p:cNvPr>
              <p:cNvCxnSpPr/>
              <p:nvPr/>
            </p:nvCxnSpPr>
            <p:spPr>
              <a:xfrm>
                <a:off x="1130636" y="5090112"/>
                <a:ext cx="598610" cy="0"/>
              </a:xfrm>
              <a:prstGeom prst="line">
                <a:avLst/>
              </a:prstGeom>
              <a:ln w="12700">
                <a:solidFill>
                  <a:srgbClr val="D75B88"/>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88556E5-0C5C-B146-BA94-2A9AB5DB931F}"/>
                </a:ext>
              </a:extLst>
            </p:cNvPr>
            <p:cNvSpPr txBox="1"/>
            <p:nvPr/>
          </p:nvSpPr>
          <p:spPr>
            <a:xfrm>
              <a:off x="1492246" y="5392807"/>
              <a:ext cx="2743200" cy="430887"/>
            </a:xfrm>
            <a:prstGeom prst="rect">
              <a:avLst/>
            </a:prstGeom>
            <a:noFill/>
          </p:spPr>
          <p:txBody>
            <a:bodyPr wrap="square" rtlCol="0">
              <a:spAutoFit/>
            </a:bodyPr>
            <a:lstStyle/>
            <a:p>
              <a:pPr rtl="0"/>
              <a:r>
                <a:rPr lang="pt-BR" sz="2200">
                  <a:latin typeface="Amazon Ember" panose="020B0603020204020204" pitchFamily="34" charset="0"/>
                  <a:ea typeface="Amazon Ember" panose="020B0603020204020204" pitchFamily="34" charset="0"/>
                  <a:cs typeface="Amazon Ember" panose="020B0603020204020204" pitchFamily="34" charset="0"/>
                </a:rPr>
                <a:t>Gerenciador de sessões</a:t>
              </a:r>
            </a:p>
          </p:txBody>
        </p:sp>
        <p:sp>
          <p:nvSpPr>
            <p:cNvPr id="41" name="TextBox 40">
              <a:extLst>
                <a:ext uri="{FF2B5EF4-FFF2-40B4-BE49-F238E27FC236}">
                  <a16:creationId xmlns:a16="http://schemas.microsoft.com/office/drawing/2014/main" id="{C4794575-18CA-5944-94A7-A5DF43ED4016}"/>
                </a:ext>
              </a:extLst>
            </p:cNvPr>
            <p:cNvSpPr txBox="1"/>
            <p:nvPr/>
          </p:nvSpPr>
          <p:spPr>
            <a:xfrm>
              <a:off x="9283282" y="3992011"/>
              <a:ext cx="2403948"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a:t>Repositório de parâmetros</a:t>
              </a:r>
            </a:p>
          </p:txBody>
        </p:sp>
        <p:pic>
          <p:nvPicPr>
            <p:cNvPr id="46" name="Graphic 45">
              <a:extLst>
                <a:ext uri="{FF2B5EF4-FFF2-40B4-BE49-F238E27FC236}">
                  <a16:creationId xmlns:a16="http://schemas.microsoft.com/office/drawing/2014/main" id="{F6D0AD56-2CEC-5549-BF4C-9E4E4FDE2A8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828691" y="4141773"/>
              <a:ext cx="457200" cy="457200"/>
            </a:xfrm>
            <a:prstGeom prst="rect">
              <a:avLst/>
            </a:prstGeom>
          </p:spPr>
        </p:pic>
        <p:sp>
          <p:nvSpPr>
            <p:cNvPr id="47" name="TextBox 46">
              <a:extLst>
                <a:ext uri="{FF2B5EF4-FFF2-40B4-BE49-F238E27FC236}">
                  <a16:creationId xmlns:a16="http://schemas.microsoft.com/office/drawing/2014/main" id="{F91105A1-E9F1-C540-ADD4-71D2D7E307E0}"/>
                </a:ext>
              </a:extLst>
            </p:cNvPr>
            <p:cNvSpPr txBox="1"/>
            <p:nvPr/>
          </p:nvSpPr>
          <p:spPr>
            <a:xfrm>
              <a:off x="9283282" y="4787780"/>
              <a:ext cx="2070717"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a:t>Automação</a:t>
              </a:r>
            </a:p>
          </p:txBody>
        </p:sp>
        <p:pic>
          <p:nvPicPr>
            <p:cNvPr id="49" name="Graphic 48">
              <a:extLst>
                <a:ext uri="{FF2B5EF4-FFF2-40B4-BE49-F238E27FC236}">
                  <a16:creationId xmlns:a16="http://schemas.microsoft.com/office/drawing/2014/main" id="{F40C3B9A-A97E-6340-A69C-FC93F467079C}"/>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748783" y="4736533"/>
              <a:ext cx="457200" cy="457200"/>
            </a:xfrm>
            <a:prstGeom prst="rect">
              <a:avLst/>
            </a:prstGeom>
          </p:spPr>
        </p:pic>
        <p:sp>
          <p:nvSpPr>
            <p:cNvPr id="50" name="TextBox 49">
              <a:extLst>
                <a:ext uri="{FF2B5EF4-FFF2-40B4-BE49-F238E27FC236}">
                  <a16:creationId xmlns:a16="http://schemas.microsoft.com/office/drawing/2014/main" id="{F5748F94-774B-5F47-8138-7C18E6ECF45F}"/>
                </a:ext>
              </a:extLst>
            </p:cNvPr>
            <p:cNvSpPr txBox="1"/>
            <p:nvPr/>
          </p:nvSpPr>
          <p:spPr>
            <a:xfrm>
              <a:off x="9283282" y="5392807"/>
              <a:ext cx="2117170"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a:t>Documentos</a:t>
              </a:r>
            </a:p>
          </p:txBody>
        </p:sp>
        <p:pic>
          <p:nvPicPr>
            <p:cNvPr id="51" name="Graphic 50">
              <a:extLst>
                <a:ext uri="{FF2B5EF4-FFF2-40B4-BE49-F238E27FC236}">
                  <a16:creationId xmlns:a16="http://schemas.microsoft.com/office/drawing/2014/main" id="{CBB199A0-8750-1F4F-9135-EAF4DA44761C}"/>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760349" y="5379182"/>
              <a:ext cx="469900" cy="469900"/>
            </a:xfrm>
            <a:prstGeom prst="rect">
              <a:avLst/>
            </a:prstGeom>
          </p:spPr>
        </p:pic>
      </p:grpSp>
    </p:spTree>
    <p:custDataLst>
      <p:tags r:id="rId1"/>
    </p:custDataLst>
    <p:extLst>
      <p:ext uri="{BB962C8B-B14F-4D97-AF65-F5344CB8AC3E}">
        <p14:creationId xmlns:p14="http://schemas.microsoft.com/office/powerpoint/2010/main" val="1660827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9116-15CD-EE4E-820C-4C5B2835BC70}"/>
              </a:ext>
            </a:extLst>
          </p:cNvPr>
          <p:cNvSpPr>
            <a:spLocks noGrp="1"/>
          </p:cNvSpPr>
          <p:nvPr>
            <p:ph type="title"/>
          </p:nvPr>
        </p:nvSpPr>
        <p:spPr/>
        <p:txBody>
          <a:bodyPr rtlCol="0"/>
          <a:lstStyle/>
          <a:p>
            <a:pPr rtl="0"/>
            <a:r>
              <a:rPr lang="pt-BR" sz="3600"/>
              <a:t>O AWS CloudFormation e o Systems Manager se complementam</a:t>
            </a:r>
          </a:p>
        </p:txBody>
      </p:sp>
      <p:sp>
        <p:nvSpPr>
          <p:cNvPr id="3" name="Content Placeholder 2">
            <a:extLst>
              <a:ext uri="{FF2B5EF4-FFF2-40B4-BE49-F238E27FC236}">
                <a16:creationId xmlns:a16="http://schemas.microsoft.com/office/drawing/2014/main" id="{47E63361-4D2A-E842-BA84-59BD7F610413}"/>
              </a:ext>
            </a:extLst>
          </p:cNvPr>
          <p:cNvSpPr>
            <a:spLocks noGrp="1"/>
          </p:cNvSpPr>
          <p:nvPr>
            <p:ph idx="1"/>
          </p:nvPr>
        </p:nvSpPr>
        <p:spPr>
          <a:xfrm>
            <a:off x="419100" y="1204021"/>
            <a:ext cx="11353800" cy="963234"/>
          </a:xfrm>
        </p:spPr>
        <p:txBody>
          <a:bodyPr rtlCol="0"/>
          <a:lstStyle/>
          <a:p>
            <a:pPr marL="0" indent="0" algn="ctr" rtl="0">
              <a:buNone/>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CloudFormation</a:t>
            </a:r>
            <a:r>
              <a:rPr lang="pt-BR" sz="2400"/>
              <a:t> funciona bem para </a:t>
            </a:r>
            <a:r>
              <a:rPr lang="pt-BR" sz="2400">
                <a:solidFill>
                  <a:schemeClr val="accent6"/>
                </a:solidFill>
              </a:rPr>
              <a:t>definir recursos da Nuvem AWS</a:t>
            </a:r>
            <a:r>
              <a:rPr lang="pt-BR" sz="2400"/>
              <a:t>.</a:t>
            </a:r>
          </a:p>
          <a:p>
            <a:pPr marL="0" indent="0" algn="ctr" rtl="0">
              <a:buNone/>
            </a:pPr>
            <a:r>
              <a:rPr lang="pt-BR" sz="2400"/>
              <a:t>O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Systems Manager </a:t>
            </a:r>
            <a:r>
              <a:rPr lang="pt-BR" sz="2400"/>
              <a:t>funciona bem para</a:t>
            </a:r>
            <a:r>
              <a:rPr lang="pt-BR" sz="2400">
                <a:solidFill>
                  <a:schemeClr val="accent6"/>
                </a:solidFill>
              </a:rPr>
              <a:t> automatizar dentro de sistemas operacionais convidados.</a:t>
            </a:r>
          </a:p>
        </p:txBody>
      </p:sp>
      <p:grpSp>
        <p:nvGrpSpPr>
          <p:cNvPr id="15" name="Group 14" descr="AWS CloudFormation is used to create a role, Systems manager documents, and a VPC with instances in a subnet. AWS Systems Manager is used to run automation and run commands on the instances.">
            <a:extLst>
              <a:ext uri="{FF2B5EF4-FFF2-40B4-BE49-F238E27FC236}">
                <a16:creationId xmlns:a16="http://schemas.microsoft.com/office/drawing/2014/main" id="{B4D65EA4-E407-9646-A2FE-17AC3FCB254A}"/>
              </a:ext>
            </a:extLst>
          </p:cNvPr>
          <p:cNvGrpSpPr/>
          <p:nvPr/>
        </p:nvGrpSpPr>
        <p:grpSpPr>
          <a:xfrm>
            <a:off x="1408183" y="2481733"/>
            <a:ext cx="9812043" cy="3874617"/>
            <a:chOff x="1408183" y="2481733"/>
            <a:chExt cx="9812043" cy="3874617"/>
          </a:xfrm>
        </p:grpSpPr>
        <p:sp>
          <p:nvSpPr>
            <p:cNvPr id="6" name="Rectangle 5">
              <a:extLst>
                <a:ext uri="{FF2B5EF4-FFF2-40B4-BE49-F238E27FC236}">
                  <a16:creationId xmlns:a16="http://schemas.microsoft.com/office/drawing/2014/main" id="{DA420F85-8810-CF43-96E6-77E05FE14563}"/>
                </a:ext>
              </a:extLst>
            </p:cNvPr>
            <p:cNvSpPr/>
            <p:nvPr/>
          </p:nvSpPr>
          <p:spPr>
            <a:xfrm>
              <a:off x="1494865" y="2481733"/>
              <a:ext cx="9725361" cy="38746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7" name="Graphic 6">
              <a:extLst>
                <a:ext uri="{FF2B5EF4-FFF2-40B4-BE49-F238E27FC236}">
                  <a16:creationId xmlns:a16="http://schemas.microsoft.com/office/drawing/2014/main" id="{8720D2ED-6890-C84F-BF5F-160C6116B5A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94864" y="2491824"/>
              <a:ext cx="330200" cy="330200"/>
            </a:xfrm>
            <a:prstGeom prst="rect">
              <a:avLst/>
            </a:prstGeom>
          </p:spPr>
        </p:pic>
        <p:sp>
          <p:nvSpPr>
            <p:cNvPr id="8" name="TextBox 7">
              <a:extLst>
                <a:ext uri="{FF2B5EF4-FFF2-40B4-BE49-F238E27FC236}">
                  <a16:creationId xmlns:a16="http://schemas.microsoft.com/office/drawing/2014/main" id="{B315585E-0148-E946-96A1-797DE25F4FCC}"/>
                </a:ext>
              </a:extLst>
            </p:cNvPr>
            <p:cNvSpPr txBox="1"/>
            <p:nvPr/>
          </p:nvSpPr>
          <p:spPr>
            <a:xfrm>
              <a:off x="2835698" y="3209914"/>
              <a:ext cx="2477230" cy="338554"/>
            </a:xfrm>
            <a:prstGeom prst="rect">
              <a:avLst/>
            </a:prstGeom>
            <a:noFill/>
          </p:spPr>
          <p:txBody>
            <a:bodyPr wrap="square" rtlCol="0">
              <a:spAutoFit/>
            </a:bodyPr>
            <a:lstStyle/>
            <a:p>
              <a:pPr algn="ctr" rtl="0"/>
              <a:r>
                <a:rPr lang="pt-BR" sz="1600">
                  <a:solidFill>
                    <a:schemeClr val="tx1">
                      <a:lumMod val="85000"/>
                      <a:lumOff val="15000"/>
                    </a:schemeClr>
                  </a:solidFill>
                  <a:ea typeface="Amazon Ember" panose="020B0603020204020204" pitchFamily="34" charset="0"/>
                  <a:cs typeface="Amazon Ember" panose="020B0603020204020204" pitchFamily="34" charset="0"/>
                </a:rPr>
                <a:t>AWS CloudFormation</a:t>
              </a:r>
            </a:p>
          </p:txBody>
        </p:sp>
        <p:pic>
          <p:nvPicPr>
            <p:cNvPr id="9" name="Graphic 8">
              <a:extLst>
                <a:ext uri="{FF2B5EF4-FFF2-40B4-BE49-F238E27FC236}">
                  <a16:creationId xmlns:a16="http://schemas.microsoft.com/office/drawing/2014/main" id="{EB5ECB3F-8B54-9A48-8E8B-B2879A6AAEA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761558" y="2566817"/>
              <a:ext cx="548640" cy="548640"/>
            </a:xfrm>
            <a:prstGeom prst="rect">
              <a:avLst/>
            </a:prstGeom>
          </p:spPr>
        </p:pic>
        <p:sp>
          <p:nvSpPr>
            <p:cNvPr id="10" name="Rectangle 9">
              <a:extLst>
                <a:ext uri="{FF2B5EF4-FFF2-40B4-BE49-F238E27FC236}">
                  <a16:creationId xmlns:a16="http://schemas.microsoft.com/office/drawing/2014/main" id="{B26A0A38-876D-5449-B549-2811CB60A7A3}"/>
                </a:ext>
              </a:extLst>
            </p:cNvPr>
            <p:cNvSpPr/>
            <p:nvPr/>
          </p:nvSpPr>
          <p:spPr>
            <a:xfrm>
              <a:off x="4668373" y="4294268"/>
              <a:ext cx="2707577" cy="196265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1" name="Graphic 10">
              <a:extLst>
                <a:ext uri="{FF2B5EF4-FFF2-40B4-BE49-F238E27FC236}">
                  <a16:creationId xmlns:a16="http://schemas.microsoft.com/office/drawing/2014/main" id="{5F85A861-29EF-1F43-9E19-18634C6F636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59767" y="4294269"/>
              <a:ext cx="365760" cy="365760"/>
            </a:xfrm>
            <a:prstGeom prst="rect">
              <a:avLst/>
            </a:prstGeom>
          </p:spPr>
        </p:pic>
        <p:sp>
          <p:nvSpPr>
            <p:cNvPr id="12" name="Rectangle 11">
              <a:extLst>
                <a:ext uri="{FF2B5EF4-FFF2-40B4-BE49-F238E27FC236}">
                  <a16:creationId xmlns:a16="http://schemas.microsoft.com/office/drawing/2014/main" id="{A7DC32E3-58C2-0548-A3EA-DBBCD9CE8E25}"/>
                </a:ext>
              </a:extLst>
            </p:cNvPr>
            <p:cNvSpPr/>
            <p:nvPr/>
          </p:nvSpPr>
          <p:spPr>
            <a:xfrm>
              <a:off x="5185662" y="4847277"/>
              <a:ext cx="1850320" cy="1363129"/>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kern="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Sub-rede</a:t>
              </a: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Graphic 12">
              <a:extLst>
                <a:ext uri="{FF2B5EF4-FFF2-40B4-BE49-F238E27FC236}">
                  <a16:creationId xmlns:a16="http://schemas.microsoft.com/office/drawing/2014/main" id="{26A95B6F-6480-DC45-A95B-7C12DF9DEDB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185662" y="4844919"/>
              <a:ext cx="365760" cy="365760"/>
            </a:xfrm>
            <a:prstGeom prst="rect">
              <a:avLst/>
            </a:prstGeom>
          </p:spPr>
        </p:pic>
        <p:pic>
          <p:nvPicPr>
            <p:cNvPr id="14" name="Graphic 13">
              <a:extLst>
                <a:ext uri="{FF2B5EF4-FFF2-40B4-BE49-F238E27FC236}">
                  <a16:creationId xmlns:a16="http://schemas.microsoft.com/office/drawing/2014/main" id="{96E3FB84-671B-8A46-A423-833E560BCCF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577181" y="5237992"/>
              <a:ext cx="573372" cy="573372"/>
            </a:xfrm>
            <a:prstGeom prst="rect">
              <a:avLst/>
            </a:prstGeom>
          </p:spPr>
        </p:pic>
        <p:pic>
          <p:nvPicPr>
            <p:cNvPr id="17" name="Graphic 71">
              <a:extLst>
                <a:ext uri="{FF2B5EF4-FFF2-40B4-BE49-F238E27FC236}">
                  <a16:creationId xmlns:a16="http://schemas.microsoft.com/office/drawing/2014/main" id="{2A78D089-FE65-6B4F-97C4-F1C9E211879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098758" y="3020220"/>
              <a:ext cx="548640" cy="548640"/>
            </a:xfrm>
            <a:prstGeom prst="rect">
              <a:avLst/>
            </a:prstGeom>
          </p:spPr>
        </p:pic>
        <p:sp>
          <p:nvSpPr>
            <p:cNvPr id="18" name="TextBox 17">
              <a:extLst>
                <a:ext uri="{FF2B5EF4-FFF2-40B4-BE49-F238E27FC236}">
                  <a16:creationId xmlns:a16="http://schemas.microsoft.com/office/drawing/2014/main" id="{09A5C5A6-9604-1C48-B79E-FE71A33AEA07}"/>
                </a:ext>
              </a:extLst>
            </p:cNvPr>
            <p:cNvSpPr txBox="1"/>
            <p:nvPr/>
          </p:nvSpPr>
          <p:spPr>
            <a:xfrm>
              <a:off x="8321367" y="3606848"/>
              <a:ext cx="2103422" cy="584775"/>
            </a:xfrm>
            <a:prstGeom prst="rect">
              <a:avLst/>
            </a:prstGeom>
            <a:noFill/>
          </p:spPr>
          <p:txBody>
            <a:bodyPr wrap="square" rtlCol="0">
              <a:spAutoFit/>
            </a:bodyPr>
            <a:lstStyle>
              <a:defPPr>
                <a:defRPr lang="en-US"/>
              </a:defPPr>
              <a:lvl1pPr algn="ctr">
                <a:defRPr sz="1600">
                  <a:solidFill>
                    <a:schemeClr val="tx1">
                      <a:lumMod val="85000"/>
                      <a:lumOff val="15000"/>
                    </a:schemeClr>
                  </a:solidFill>
                  <a:ea typeface="Amazon Ember" panose="020B0603020204020204" pitchFamily="34" charset="0"/>
                  <a:cs typeface="Amazon Ember" panose="020B0603020204020204" pitchFamily="34" charset="0"/>
                </a:defRPr>
              </a:lvl1pPr>
            </a:lstStyle>
            <a:p>
              <a:pPr rtl="0"/>
              <a:r>
                <a:rPr lang="pt-BR"/>
                <a:t>AWS Systems Manager</a:t>
              </a:r>
            </a:p>
          </p:txBody>
        </p:sp>
        <p:cxnSp>
          <p:nvCxnSpPr>
            <p:cNvPr id="20" name="Straight Arrow Connector 19">
              <a:extLst>
                <a:ext uri="{FF2B5EF4-FFF2-40B4-BE49-F238E27FC236}">
                  <a16:creationId xmlns:a16="http://schemas.microsoft.com/office/drawing/2014/main" id="{B18E4A76-C913-1C4A-AD4D-393C81DDBA98}"/>
                </a:ext>
              </a:extLst>
            </p:cNvPr>
            <p:cNvCxnSpPr>
              <a:cxnSpLocks/>
            </p:cNvCxnSpPr>
            <p:nvPr/>
          </p:nvCxnSpPr>
          <p:spPr>
            <a:xfrm rot="16200000" flipH="1">
              <a:off x="4723748" y="2898622"/>
              <a:ext cx="648980" cy="1947849"/>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9">
              <a:extLst>
                <a:ext uri="{FF2B5EF4-FFF2-40B4-BE49-F238E27FC236}">
                  <a16:creationId xmlns:a16="http://schemas.microsoft.com/office/drawing/2014/main" id="{E41783F9-4C05-3D4B-9DA1-91DF7994D56E}"/>
                </a:ext>
              </a:extLst>
            </p:cNvPr>
            <p:cNvCxnSpPr>
              <a:cxnSpLocks/>
            </p:cNvCxnSpPr>
            <p:nvPr/>
          </p:nvCxnSpPr>
          <p:spPr>
            <a:xfrm rot="10800000" flipV="1">
              <a:off x="2165232" y="3874814"/>
              <a:ext cx="1909083" cy="365703"/>
            </a:xfrm>
            <a:prstGeom prst="bentConnector3">
              <a:avLst>
                <a:gd name="adj1" fmla="val 9999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3F7329-8334-9D4F-A40B-A18740DB8517}"/>
                </a:ext>
              </a:extLst>
            </p:cNvPr>
            <p:cNvSpPr txBox="1"/>
            <p:nvPr/>
          </p:nvSpPr>
          <p:spPr>
            <a:xfrm>
              <a:off x="3183813" y="5001458"/>
              <a:ext cx="1357633" cy="830997"/>
            </a:xfrm>
            <a:prstGeom prst="rect">
              <a:avLst/>
            </a:prstGeom>
            <a:noFill/>
          </p:spPr>
          <p:txBody>
            <a:bodyPr wrap="square" rtlCol="0">
              <a:spAutoFit/>
            </a:bodyPr>
            <a:lstStyle/>
            <a:p>
              <a:pPr algn="ctr" rtl="0"/>
              <a:r>
                <a:rPr lang="pt-BR" sz="1600"/>
                <a:t>Documentos do Systems Manager</a:t>
              </a:r>
              <a:endParaRPr lang="en-US" sz="1600" dirty="0"/>
            </a:p>
          </p:txBody>
        </p:sp>
        <p:pic>
          <p:nvPicPr>
            <p:cNvPr id="25" name="Graphic 24">
              <a:extLst>
                <a:ext uri="{FF2B5EF4-FFF2-40B4-BE49-F238E27FC236}">
                  <a16:creationId xmlns:a16="http://schemas.microsoft.com/office/drawing/2014/main" id="{5EBEAB89-0C86-4343-A078-25BA1A0076D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678255" y="4477730"/>
              <a:ext cx="469900" cy="469900"/>
            </a:xfrm>
            <a:prstGeom prst="rect">
              <a:avLst/>
            </a:prstGeom>
          </p:spPr>
        </p:pic>
        <p:sp>
          <p:nvSpPr>
            <p:cNvPr id="27" name="TextBox 26">
              <a:extLst>
                <a:ext uri="{FF2B5EF4-FFF2-40B4-BE49-F238E27FC236}">
                  <a16:creationId xmlns:a16="http://schemas.microsoft.com/office/drawing/2014/main" id="{AF3F01DD-D638-DF4D-9FC6-679222AB910B}"/>
                </a:ext>
              </a:extLst>
            </p:cNvPr>
            <p:cNvSpPr txBox="1"/>
            <p:nvPr/>
          </p:nvSpPr>
          <p:spPr>
            <a:xfrm>
              <a:off x="1408183" y="4848737"/>
              <a:ext cx="1571025" cy="338554"/>
            </a:xfrm>
            <a:prstGeom prst="rect">
              <a:avLst/>
            </a:prstGeom>
            <a:noFill/>
          </p:spPr>
          <p:txBody>
            <a:bodyPr wrap="square" rtlCol="0">
              <a:spAutoFit/>
            </a:bodyPr>
            <a:lstStyle/>
            <a:p>
              <a:pPr algn="ctr" rtl="0"/>
              <a:r>
                <a:rPr lang="pt-BR" sz="1600"/>
                <a:t>Função</a:t>
              </a:r>
            </a:p>
          </p:txBody>
        </p:sp>
        <p:pic>
          <p:nvPicPr>
            <p:cNvPr id="28" name="Graphic 27">
              <a:extLst>
                <a:ext uri="{FF2B5EF4-FFF2-40B4-BE49-F238E27FC236}">
                  <a16:creationId xmlns:a16="http://schemas.microsoft.com/office/drawing/2014/main" id="{8DD8972D-AEC8-104E-A959-E5168D9B143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958745" y="4434741"/>
              <a:ext cx="469900" cy="469900"/>
            </a:xfrm>
            <a:prstGeom prst="rect">
              <a:avLst/>
            </a:prstGeom>
          </p:spPr>
        </p:pic>
        <p:sp>
          <p:nvSpPr>
            <p:cNvPr id="40" name="TextBox 39">
              <a:extLst>
                <a:ext uri="{FF2B5EF4-FFF2-40B4-BE49-F238E27FC236}">
                  <a16:creationId xmlns:a16="http://schemas.microsoft.com/office/drawing/2014/main" id="{9481B1A7-FDD3-8D4B-AA85-F409D5213DCF}"/>
                </a:ext>
              </a:extLst>
            </p:cNvPr>
            <p:cNvSpPr txBox="1"/>
            <p:nvPr/>
          </p:nvSpPr>
          <p:spPr>
            <a:xfrm>
              <a:off x="8811398" y="4735364"/>
              <a:ext cx="1679703" cy="338554"/>
            </a:xfrm>
            <a:prstGeom prst="rect">
              <a:avLst/>
            </a:prstGeom>
            <a:noFill/>
          </p:spPr>
          <p:txBody>
            <a:bodyPr wrap="square" rtlCol="0">
              <a:spAutoFit/>
            </a:bodyPr>
            <a:lstStyle/>
            <a:p>
              <a:pPr algn="ctr" rtl="0"/>
              <a:r>
                <a:rPr lang="pt-BR" sz="1600"/>
                <a:t>Automação</a:t>
              </a:r>
            </a:p>
          </p:txBody>
        </p:sp>
        <p:pic>
          <p:nvPicPr>
            <p:cNvPr id="41" name="Graphic 40">
              <a:extLst>
                <a:ext uri="{FF2B5EF4-FFF2-40B4-BE49-F238E27FC236}">
                  <a16:creationId xmlns:a16="http://schemas.microsoft.com/office/drawing/2014/main" id="{571FD69D-DBE0-A84F-A781-41F25F53980F}"/>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407406" y="4664735"/>
              <a:ext cx="469900" cy="469900"/>
            </a:xfrm>
            <a:prstGeom prst="rect">
              <a:avLst/>
            </a:prstGeom>
          </p:spPr>
        </p:pic>
        <p:cxnSp>
          <p:nvCxnSpPr>
            <p:cNvPr id="42" name="Straight Arrow Connector 19">
              <a:extLst>
                <a:ext uri="{FF2B5EF4-FFF2-40B4-BE49-F238E27FC236}">
                  <a16:creationId xmlns:a16="http://schemas.microsoft.com/office/drawing/2014/main" id="{58EE03CB-E6A4-7441-955E-2EBE4A90D407}"/>
                </a:ext>
              </a:extLst>
            </p:cNvPr>
            <p:cNvCxnSpPr>
              <a:cxnSpLocks/>
            </p:cNvCxnSpPr>
            <p:nvPr/>
          </p:nvCxnSpPr>
          <p:spPr>
            <a:xfrm>
              <a:off x="9420098" y="4260913"/>
              <a:ext cx="0" cy="4038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9">
              <a:extLst>
                <a:ext uri="{FF2B5EF4-FFF2-40B4-BE49-F238E27FC236}">
                  <a16:creationId xmlns:a16="http://schemas.microsoft.com/office/drawing/2014/main" id="{96BCCCFB-1C62-3B4F-BC36-13D12134A366}"/>
                </a:ext>
              </a:extLst>
            </p:cNvPr>
            <p:cNvCxnSpPr>
              <a:cxnSpLocks/>
              <a:stCxn id="25" idx="3"/>
              <a:endCxn id="17" idx="1"/>
            </p:cNvCxnSpPr>
            <p:nvPr/>
          </p:nvCxnSpPr>
          <p:spPr>
            <a:xfrm flipV="1">
              <a:off x="4148155" y="3294540"/>
              <a:ext cx="4950603" cy="1418140"/>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9">
              <a:extLst>
                <a:ext uri="{FF2B5EF4-FFF2-40B4-BE49-F238E27FC236}">
                  <a16:creationId xmlns:a16="http://schemas.microsoft.com/office/drawing/2014/main" id="{550F0F27-91D8-AD4B-A37E-7A8726F6BCF5}"/>
                </a:ext>
              </a:extLst>
            </p:cNvPr>
            <p:cNvCxnSpPr>
              <a:cxnSpLocks/>
            </p:cNvCxnSpPr>
            <p:nvPr/>
          </p:nvCxnSpPr>
          <p:spPr>
            <a:xfrm flipH="1">
              <a:off x="6623456" y="5560749"/>
              <a:ext cx="143221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A22B6A44-932B-DF40-93FC-D1095F89301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729581" y="5390392"/>
              <a:ext cx="573372" cy="573372"/>
            </a:xfrm>
            <a:prstGeom prst="rect">
              <a:avLst/>
            </a:prstGeom>
          </p:spPr>
        </p:pic>
        <p:pic>
          <p:nvPicPr>
            <p:cNvPr id="54" name="Graphic 53">
              <a:extLst>
                <a:ext uri="{FF2B5EF4-FFF2-40B4-BE49-F238E27FC236}">
                  <a16:creationId xmlns:a16="http://schemas.microsoft.com/office/drawing/2014/main" id="{43DE5D95-6749-8244-8158-A77D64529E3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81981" y="5542792"/>
              <a:ext cx="573372" cy="573372"/>
            </a:xfrm>
            <a:prstGeom prst="rect">
              <a:avLst/>
            </a:prstGeom>
          </p:spPr>
        </p:pic>
        <p:sp>
          <p:nvSpPr>
            <p:cNvPr id="55" name="TextBox 54">
              <a:extLst>
                <a:ext uri="{FF2B5EF4-FFF2-40B4-BE49-F238E27FC236}">
                  <a16:creationId xmlns:a16="http://schemas.microsoft.com/office/drawing/2014/main" id="{91D1A8F6-0150-2349-A42E-8E2F759FED79}"/>
                </a:ext>
              </a:extLst>
            </p:cNvPr>
            <p:cNvSpPr txBox="1"/>
            <p:nvPr/>
          </p:nvSpPr>
          <p:spPr>
            <a:xfrm>
              <a:off x="8696240" y="5365238"/>
              <a:ext cx="2153255" cy="338554"/>
            </a:xfrm>
            <a:prstGeom prst="rect">
              <a:avLst/>
            </a:prstGeom>
            <a:noFill/>
          </p:spPr>
          <p:txBody>
            <a:bodyPr wrap="square" rtlCol="0">
              <a:spAutoFit/>
            </a:bodyPr>
            <a:lstStyle>
              <a:defPPr>
                <a:defRPr lang="en-US"/>
              </a:defPPr>
              <a:lvl1pPr algn="ctr">
                <a:defRPr sz="1600"/>
              </a:lvl1pPr>
            </a:lstStyle>
            <a:p>
              <a:pPr rtl="0"/>
              <a:r>
                <a:rPr lang="pt-BR"/>
                <a:t>Executar comando</a:t>
              </a:r>
            </a:p>
          </p:txBody>
        </p:sp>
        <p:pic>
          <p:nvPicPr>
            <p:cNvPr id="56" name="Graphic 55">
              <a:extLst>
                <a:ext uri="{FF2B5EF4-FFF2-40B4-BE49-F238E27FC236}">
                  <a16:creationId xmlns:a16="http://schemas.microsoft.com/office/drawing/2014/main" id="{7AD52FC1-6641-4C43-BDAD-1709FEB73E0F}"/>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407406" y="5292120"/>
              <a:ext cx="537258" cy="537258"/>
            </a:xfrm>
            <a:prstGeom prst="rect">
              <a:avLst/>
            </a:prstGeom>
          </p:spPr>
        </p:pic>
      </p:grpSp>
    </p:spTree>
    <p:custDataLst>
      <p:tags r:id="rId1"/>
    </p:custDataLst>
    <p:extLst>
      <p:ext uri="{BB962C8B-B14F-4D97-AF65-F5344CB8AC3E}">
        <p14:creationId xmlns:p14="http://schemas.microsoft.com/office/powerpoint/2010/main" val="587310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A525-110F-A346-9AF1-6DA8CEAC11D4}"/>
              </a:ext>
            </a:extLst>
          </p:cNvPr>
          <p:cNvSpPr>
            <a:spLocks noGrp="1"/>
          </p:cNvSpPr>
          <p:nvPr>
            <p:ph type="title"/>
          </p:nvPr>
        </p:nvSpPr>
        <p:spPr/>
        <p:txBody>
          <a:bodyPr rtlCol="0">
            <a:noAutofit/>
          </a:bodyPr>
          <a:lstStyle/>
          <a:p>
            <a:pPr rtl="0"/>
            <a:r>
              <a:rPr lang="pt-BR"/>
              <a:t>AWS OpsWorks</a:t>
            </a:r>
          </a:p>
        </p:txBody>
      </p:sp>
      <p:pic>
        <p:nvPicPr>
          <p:cNvPr id="13" name="Graphic 12">
            <a:extLst>
              <a:ext uri="{FF2B5EF4-FFF2-40B4-BE49-F238E27FC236}">
                <a16:creationId xmlns:a16="http://schemas.microsoft.com/office/drawing/2014/main" id="{6612269E-6FDB-FC47-BC7B-B2DA610B1E7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96490" y="2194350"/>
            <a:ext cx="1120981" cy="1120981"/>
          </a:xfrm>
          <a:prstGeom prst="rect">
            <a:avLst/>
          </a:prstGeom>
        </p:spPr>
      </p:pic>
      <p:sp>
        <p:nvSpPr>
          <p:cNvPr id="6" name="TextBox 5">
            <a:extLst>
              <a:ext uri="{FF2B5EF4-FFF2-40B4-BE49-F238E27FC236}">
                <a16:creationId xmlns:a16="http://schemas.microsoft.com/office/drawing/2014/main" id="{16DC39AE-1DA8-C748-9C9B-9FBF1345EF85}"/>
              </a:ext>
            </a:extLst>
          </p:cNvPr>
          <p:cNvSpPr txBox="1"/>
          <p:nvPr/>
        </p:nvSpPr>
        <p:spPr>
          <a:xfrm>
            <a:off x="418365" y="3429000"/>
            <a:ext cx="2477230" cy="892552"/>
          </a:xfrm>
          <a:prstGeom prst="rect">
            <a:avLst/>
          </a:prstGeom>
          <a:noFill/>
        </p:spPr>
        <p:txBody>
          <a:bodyPr wrap="square" rtlCol="0">
            <a:spAutoFit/>
          </a:bodyPr>
          <a:lstStyle/>
          <a:p>
            <a:pPr algn="ctr" rtl="0"/>
            <a:r>
              <a:rPr lang="pt-BR" sz="2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OpsWorks</a:t>
            </a:r>
          </a:p>
        </p:txBody>
      </p:sp>
      <p:sp>
        <p:nvSpPr>
          <p:cNvPr id="7" name="Rectangle 6">
            <a:extLst>
              <a:ext uri="{FF2B5EF4-FFF2-40B4-BE49-F238E27FC236}">
                <a16:creationId xmlns:a16="http://schemas.microsoft.com/office/drawing/2014/main" id="{84A630D0-0125-0B4C-8C06-5BB003189C16}"/>
              </a:ext>
              <a:ext uri="{C183D7F6-B498-43B3-948B-1728B52AA6E4}">
                <adec:decorative xmlns:adec="http://schemas.microsoft.com/office/drawing/2017/decorative" xmlns="" val="1"/>
              </a:ext>
            </a:extLst>
          </p:cNvPr>
          <p:cNvSpPr/>
          <p:nvPr/>
        </p:nvSpPr>
        <p:spPr>
          <a:xfrm>
            <a:off x="584199" y="1689100"/>
            <a:ext cx="2070101" cy="30480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Content Placeholder 4">
            <a:extLst>
              <a:ext uri="{FF2B5EF4-FFF2-40B4-BE49-F238E27FC236}">
                <a16:creationId xmlns:a16="http://schemas.microsoft.com/office/drawing/2014/main" id="{58F3F831-7195-024B-BFD3-4D1F2A1E7512}"/>
              </a:ext>
            </a:extLst>
          </p:cNvPr>
          <p:cNvSpPr>
            <a:spLocks noGrp="1"/>
          </p:cNvSpPr>
          <p:nvPr>
            <p:ph idx="1"/>
          </p:nvPr>
        </p:nvSpPr>
        <p:spPr>
          <a:xfrm>
            <a:off x="3061429" y="1284926"/>
            <a:ext cx="8597900" cy="4648788"/>
          </a:xfrm>
        </p:spPr>
        <p:txBody>
          <a:bodyPr rtlCol="0"/>
          <a:lstStyle/>
          <a:p>
            <a:pPr marL="0" indent="0" rtl="0">
              <a:buNone/>
            </a:pPr>
            <a:r>
              <a:rPr lang="pt-BR" sz="2400"/>
              <a:t>O AWS OpsWorks é um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serviço de gerenciamento de configuração.</a:t>
            </a:r>
          </a:p>
          <a:p>
            <a:pPr lvl="1" rtl="0"/>
            <a:endParaRPr lang="en-US" sz="11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pt-BR" sz="2000"/>
              <a:t>Automatize como os servidores são configurados, implantados e gerenciados</a:t>
            </a:r>
          </a:p>
          <a:p>
            <a:pPr lvl="1" rtl="0"/>
            <a:endParaRPr lang="en-US" sz="1600" dirty="0"/>
          </a:p>
          <a:p>
            <a:pPr rtl="0"/>
            <a:r>
              <a:rPr lang="pt-BR" sz="2000"/>
              <a:t>Fornece instâncias gerenciadas de </a:t>
            </a:r>
            <a:r>
              <a:rPr lang="pt-BR" sz="2000">
                <a:solidFill>
                  <a:schemeClr val="accent6"/>
                </a:solidFill>
              </a:rPr>
              <a:t>Chef</a:t>
            </a:r>
            <a:r>
              <a:rPr lang="pt-BR" sz="2000"/>
              <a:t> e </a:t>
            </a:r>
            <a:r>
              <a:rPr lang="pt-BR" sz="2000">
                <a:solidFill>
                  <a:schemeClr val="accent6"/>
                </a:solidFill>
              </a:rPr>
              <a:t>Puppet</a:t>
            </a:r>
            <a:endParaRPr lang="en-US" sz="2000" dirty="0"/>
          </a:p>
          <a:p>
            <a:pPr lvl="1" rtl="0"/>
            <a:endParaRPr lang="en-US" sz="1100" dirty="0"/>
          </a:p>
          <a:p>
            <a:pPr lvl="1" rtl="0"/>
            <a:r>
              <a:rPr lang="pt-BR" sz="1600"/>
              <a:t>Chef e Puppet são plataformas de </a:t>
            </a:r>
            <a:r>
              <a:rPr lang="pt-BR" sz="1600" smtClean="0"/>
              <a:t/>
            </a:r>
            <a:br>
              <a:rPr lang="pt-BR" sz="1600" smtClean="0"/>
            </a:br>
            <a:r>
              <a:rPr lang="pt-BR" sz="1600" smtClean="0"/>
              <a:t>automação </a:t>
            </a:r>
            <a:r>
              <a:rPr lang="pt-BR" sz="1600"/>
              <a:t>muito usadas</a:t>
            </a:r>
          </a:p>
          <a:p>
            <a:pPr lvl="1" rtl="0"/>
            <a:endParaRPr lang="en-US" sz="1100" dirty="0"/>
          </a:p>
          <a:p>
            <a:pPr rtl="0"/>
            <a:r>
              <a:rPr lang="pt-BR" sz="2000"/>
              <a:t>Três versões disponíveis: </a:t>
            </a:r>
          </a:p>
          <a:p>
            <a:pPr lvl="2" rtl="0"/>
            <a:endParaRPr lang="en-US" sz="1200" dirty="0"/>
          </a:p>
          <a:p>
            <a:pPr lvl="1" rtl="0"/>
            <a:r>
              <a:rPr lang="pt-BR" sz="1600"/>
              <a:t>AWS OpsWorks for Chef Automate</a:t>
            </a:r>
          </a:p>
          <a:p>
            <a:pPr lvl="2" rtl="0"/>
            <a:endParaRPr lang="en-US" sz="700" dirty="0"/>
          </a:p>
          <a:p>
            <a:pPr lvl="1" rtl="0"/>
            <a:r>
              <a:rPr lang="pt-BR" sz="1600"/>
              <a:t>AWS OpsWorks for Puppet Enterprise</a:t>
            </a:r>
          </a:p>
          <a:p>
            <a:pPr lvl="3" rtl="0"/>
            <a:endParaRPr lang="en-US" sz="500" dirty="0"/>
          </a:p>
          <a:p>
            <a:pPr lvl="1" rtl="0"/>
            <a:r>
              <a:rPr lang="pt-BR" sz="1600"/>
              <a:t>AWS OpsWorks Stacks</a:t>
            </a:r>
          </a:p>
          <a:p>
            <a:pPr rtl="0"/>
            <a:endParaRPr lang="en-US" sz="2400" dirty="0"/>
          </a:p>
          <a:p>
            <a:pPr rtl="0"/>
            <a:endParaRPr lang="en-US" sz="2400" dirty="0"/>
          </a:p>
          <a:p>
            <a:pPr rtl="0"/>
            <a:endParaRPr lang="en-US" sz="2400" dirty="0"/>
          </a:p>
        </p:txBody>
      </p:sp>
      <p:pic>
        <p:nvPicPr>
          <p:cNvPr id="14" name="Picture 13">
            <a:extLst>
              <a:ext uri="{FF2B5EF4-FFF2-40B4-BE49-F238E27FC236}">
                <a16:creationId xmlns:a16="http://schemas.microsoft.com/office/drawing/2014/main" id="{57F49F6E-6A8A-544E-A0B6-1166B6F07886}"/>
              </a:ext>
              <a:ext uri="{C183D7F6-B498-43B3-948B-1728B52AA6E4}">
                <adec:decorative xmlns:adec="http://schemas.microsoft.com/office/drawing/2017/decorative" xmlns=""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4445" y="4046439"/>
            <a:ext cx="3036955" cy="2446436"/>
          </a:xfrm>
          <a:prstGeom prst="rect">
            <a:avLst/>
          </a:prstGeom>
        </p:spPr>
      </p:pic>
    </p:spTree>
    <p:custDataLst>
      <p:tags r:id="rId1"/>
    </p:custDataLst>
    <p:extLst>
      <p:ext uri="{BB962C8B-B14F-4D97-AF65-F5344CB8AC3E}">
        <p14:creationId xmlns:p14="http://schemas.microsoft.com/office/powerpoint/2010/main" val="3740348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FE0E-86D4-FA49-BE76-981F4AD7D6C0}"/>
              </a:ext>
            </a:extLst>
          </p:cNvPr>
          <p:cNvSpPr>
            <a:spLocks noGrp="1"/>
          </p:cNvSpPr>
          <p:nvPr>
            <p:ph type="title"/>
          </p:nvPr>
        </p:nvSpPr>
        <p:spPr/>
        <p:txBody>
          <a:bodyPr rtlCol="0">
            <a:normAutofit fontScale="90000"/>
          </a:bodyPr>
          <a:lstStyle/>
          <a:p>
            <a:pPr rtl="0"/>
            <a:r>
              <a:rPr lang="pt-BR"/>
              <a:t>AWS OpsWorks Stacks</a:t>
            </a:r>
          </a:p>
        </p:txBody>
      </p:sp>
      <p:sp>
        <p:nvSpPr>
          <p:cNvPr id="9" name="TextBox 8">
            <a:extLst>
              <a:ext uri="{FF2B5EF4-FFF2-40B4-BE49-F238E27FC236}">
                <a16:creationId xmlns:a16="http://schemas.microsoft.com/office/drawing/2014/main" id="{E79067A1-8DE6-874E-A427-499F82B4BE74}"/>
              </a:ext>
            </a:extLst>
          </p:cNvPr>
          <p:cNvSpPr txBox="1"/>
          <p:nvPr/>
        </p:nvSpPr>
        <p:spPr>
          <a:xfrm>
            <a:off x="687978" y="1284514"/>
            <a:ext cx="10937258" cy="523220"/>
          </a:xfrm>
          <a:prstGeom prst="rect">
            <a:avLst/>
          </a:prstGeom>
          <a:noFill/>
        </p:spPr>
        <p:txBody>
          <a:bodyPr wrap="square" rtlCol="0">
            <a:spAutoFit/>
          </a:bodyPr>
          <a:lstStyle/>
          <a:p>
            <a:pPr algn="ctr" rtl="0"/>
            <a:r>
              <a:rPr lang="pt-BR" sz="2800">
                <a:ea typeface="Amazon Ember" panose="020B0603020204020204" pitchFamily="34" charset="0"/>
                <a:cs typeface="Amazon Ember" panose="020B0603020204020204" pitchFamily="34" charset="0"/>
              </a:rPr>
              <a:t>Modele a aplicação como uma </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pilha </a:t>
            </a:r>
            <a:r>
              <a:rPr lang="pt-BR" sz="2800">
                <a:ea typeface="Amazon Ember" panose="020B0603020204020204" pitchFamily="34" charset="0"/>
                <a:cs typeface="Amazon Ember" panose="020B0603020204020204" pitchFamily="34" charset="0"/>
              </a:rPr>
              <a:t>que consiste em </a:t>
            </a:r>
            <a:r>
              <a:rPr lang="pt-BR" sz="28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camadas</a:t>
            </a:r>
            <a:r>
              <a:rPr lang="pt-BR" sz="2800">
                <a:ea typeface="Amazon Ember" panose="020B0603020204020204" pitchFamily="34" charset="0"/>
                <a:cs typeface="Amazon Ember" panose="020B0603020204020204" pitchFamily="34" charset="0"/>
              </a:rPr>
              <a:t>.</a:t>
            </a:r>
            <a:endParaRPr lang="en-US" sz="4000" dirty="0">
              <a:ea typeface="Amazon Ember" panose="020B0603020204020204" pitchFamily="34" charset="0"/>
              <a:cs typeface="Amazon Ember" panose="020B0603020204020204" pitchFamily="34" charset="0"/>
            </a:endParaRPr>
          </a:p>
        </p:txBody>
      </p:sp>
      <p:grpSp>
        <p:nvGrpSpPr>
          <p:cNvPr id="5" name="Group 4" descr="An OpsWorks Stacks stack is shown with a load balancing layer, an application layer, and an RDS layer.">
            <a:extLst>
              <a:ext uri="{FF2B5EF4-FFF2-40B4-BE49-F238E27FC236}">
                <a16:creationId xmlns:a16="http://schemas.microsoft.com/office/drawing/2014/main" id="{06E3292F-2A34-B940-9221-EBE460403333}"/>
              </a:ext>
            </a:extLst>
          </p:cNvPr>
          <p:cNvGrpSpPr/>
          <p:nvPr/>
        </p:nvGrpSpPr>
        <p:grpSpPr>
          <a:xfrm>
            <a:off x="222740" y="2021261"/>
            <a:ext cx="11708917" cy="4372726"/>
            <a:chOff x="222740" y="2021261"/>
            <a:chExt cx="11708917" cy="4372726"/>
          </a:xfrm>
        </p:grpSpPr>
        <p:sp>
          <p:nvSpPr>
            <p:cNvPr id="12" name="TextBox 11">
              <a:extLst>
                <a:ext uri="{FF2B5EF4-FFF2-40B4-BE49-F238E27FC236}">
                  <a16:creationId xmlns:a16="http://schemas.microsoft.com/office/drawing/2014/main" id="{0A73FFDC-90FB-C540-A0EC-2F8DBC2F51FE}"/>
                </a:ext>
              </a:extLst>
            </p:cNvPr>
            <p:cNvSpPr txBox="1"/>
            <p:nvPr/>
          </p:nvSpPr>
          <p:spPr>
            <a:xfrm>
              <a:off x="3573927" y="2444461"/>
              <a:ext cx="1888234"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OpsWorks Stack</a:t>
              </a:r>
            </a:p>
          </p:txBody>
        </p:sp>
        <p:pic>
          <p:nvPicPr>
            <p:cNvPr id="13" name="Graphic 12">
              <a:extLst>
                <a:ext uri="{FF2B5EF4-FFF2-40B4-BE49-F238E27FC236}">
                  <a16:creationId xmlns:a16="http://schemas.microsoft.com/office/drawing/2014/main" id="{4EC31784-AA66-A04A-98BA-A22B29639A4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02617" y="2450817"/>
              <a:ext cx="347022" cy="347022"/>
            </a:xfrm>
            <a:prstGeom prst="rect">
              <a:avLst/>
            </a:prstGeom>
          </p:spPr>
        </p:pic>
        <p:sp>
          <p:nvSpPr>
            <p:cNvPr id="16" name="Rectangle 15">
              <a:extLst>
                <a:ext uri="{FF2B5EF4-FFF2-40B4-BE49-F238E27FC236}">
                  <a16:creationId xmlns:a16="http://schemas.microsoft.com/office/drawing/2014/main" id="{4C4E0D87-0ABB-8442-B4B2-5F8332140A2A}"/>
                </a:ext>
              </a:extLst>
            </p:cNvPr>
            <p:cNvSpPr/>
            <p:nvPr/>
          </p:nvSpPr>
          <p:spPr>
            <a:xfrm>
              <a:off x="2838633" y="2021261"/>
              <a:ext cx="6598241" cy="41966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17" name="Graphic 16">
              <a:extLst>
                <a:ext uri="{FF2B5EF4-FFF2-40B4-BE49-F238E27FC236}">
                  <a16:creationId xmlns:a16="http://schemas.microsoft.com/office/drawing/2014/main" id="{9411BBD5-2578-2447-860A-7E5155D1106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38633" y="2021261"/>
              <a:ext cx="277535" cy="277535"/>
            </a:xfrm>
            <a:prstGeom prst="rect">
              <a:avLst/>
            </a:prstGeom>
          </p:spPr>
        </p:pic>
        <p:sp>
          <p:nvSpPr>
            <p:cNvPr id="18" name="Rectangle 17">
              <a:extLst>
                <a:ext uri="{FF2B5EF4-FFF2-40B4-BE49-F238E27FC236}">
                  <a16:creationId xmlns:a16="http://schemas.microsoft.com/office/drawing/2014/main" id="{55E79AC7-C43B-EA42-BFC7-901F6B9DD945}"/>
                </a:ext>
              </a:extLst>
            </p:cNvPr>
            <p:cNvSpPr/>
            <p:nvPr/>
          </p:nvSpPr>
          <p:spPr>
            <a:xfrm>
              <a:off x="4370168" y="3113423"/>
              <a:ext cx="4572000" cy="7307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19" name="Rectangle 18">
              <a:extLst>
                <a:ext uri="{FF2B5EF4-FFF2-40B4-BE49-F238E27FC236}">
                  <a16:creationId xmlns:a16="http://schemas.microsoft.com/office/drawing/2014/main" id="{168988BD-1044-024A-9402-76EA56A6CB90}"/>
                </a:ext>
              </a:extLst>
            </p:cNvPr>
            <p:cNvSpPr/>
            <p:nvPr/>
          </p:nvSpPr>
          <p:spPr>
            <a:xfrm>
              <a:off x="4370168" y="5182196"/>
              <a:ext cx="4572000" cy="73152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20" name="Rectangle 19">
              <a:extLst>
                <a:ext uri="{FF2B5EF4-FFF2-40B4-BE49-F238E27FC236}">
                  <a16:creationId xmlns:a16="http://schemas.microsoft.com/office/drawing/2014/main" id="{C5DFB4F9-2310-BD48-8362-FD25658B9FB8}"/>
                </a:ext>
              </a:extLst>
            </p:cNvPr>
            <p:cNvSpPr/>
            <p:nvPr/>
          </p:nvSpPr>
          <p:spPr>
            <a:xfrm>
              <a:off x="4370168" y="4169626"/>
              <a:ext cx="4572000" cy="73152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21" name="Graphic 20">
              <a:extLst>
                <a:ext uri="{FF2B5EF4-FFF2-40B4-BE49-F238E27FC236}">
                  <a16:creationId xmlns:a16="http://schemas.microsoft.com/office/drawing/2014/main" id="{548AA9A3-967E-984D-8411-0F30DD29231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21657" y="5364911"/>
              <a:ext cx="469900" cy="469900"/>
            </a:xfrm>
            <a:prstGeom prst="rect">
              <a:avLst/>
            </a:prstGeom>
          </p:spPr>
        </p:pic>
        <p:pic>
          <p:nvPicPr>
            <p:cNvPr id="22" name="Graphic 21">
              <a:extLst>
                <a:ext uri="{FF2B5EF4-FFF2-40B4-BE49-F238E27FC236}">
                  <a16:creationId xmlns:a16="http://schemas.microsoft.com/office/drawing/2014/main" id="{01CCE315-EB55-7644-B6DD-55DA420BC2F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812097" y="3243869"/>
              <a:ext cx="469900" cy="469900"/>
            </a:xfrm>
            <a:prstGeom prst="rect">
              <a:avLst/>
            </a:prstGeom>
          </p:spPr>
        </p:pic>
        <p:pic>
          <p:nvPicPr>
            <p:cNvPr id="23" name="Graphic 22">
              <a:extLst>
                <a:ext uri="{FF2B5EF4-FFF2-40B4-BE49-F238E27FC236}">
                  <a16:creationId xmlns:a16="http://schemas.microsoft.com/office/drawing/2014/main" id="{59782807-5E76-8C48-9316-183424DD2D8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812097" y="4267298"/>
              <a:ext cx="469900" cy="469900"/>
            </a:xfrm>
            <a:prstGeom prst="rect">
              <a:avLst/>
            </a:prstGeom>
          </p:spPr>
        </p:pic>
        <p:pic>
          <p:nvPicPr>
            <p:cNvPr id="24" name="Graphic 23">
              <a:extLst>
                <a:ext uri="{FF2B5EF4-FFF2-40B4-BE49-F238E27FC236}">
                  <a16:creationId xmlns:a16="http://schemas.microsoft.com/office/drawing/2014/main" id="{D26BEB48-BE66-514A-A95C-6D2DBBA77F0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812097" y="5343824"/>
              <a:ext cx="469900" cy="469900"/>
            </a:xfrm>
            <a:prstGeom prst="rect">
              <a:avLst/>
            </a:prstGeom>
          </p:spPr>
        </p:pic>
        <p:sp>
          <p:nvSpPr>
            <p:cNvPr id="25" name="TextBox 24">
              <a:extLst>
                <a:ext uri="{FF2B5EF4-FFF2-40B4-BE49-F238E27FC236}">
                  <a16:creationId xmlns:a16="http://schemas.microsoft.com/office/drawing/2014/main" id="{F492101B-A325-AA4D-AE83-E72F7FA41278}"/>
                </a:ext>
              </a:extLst>
            </p:cNvPr>
            <p:cNvSpPr txBox="1"/>
            <p:nvPr/>
          </p:nvSpPr>
          <p:spPr>
            <a:xfrm>
              <a:off x="3390899" y="2802582"/>
              <a:ext cx="3549831"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Camada</a:t>
              </a:r>
              <a:r>
                <a:rPr lang="pt-BR" sz="1600">
                  <a:solidFill>
                    <a:schemeClr val="accent6"/>
                  </a:solidFill>
                  <a:ea typeface="Amazon Ember" panose="020B0603020204020204" pitchFamily="34" charset="0"/>
                  <a:cs typeface="Amazon Ember" panose="020B0603020204020204" pitchFamily="34" charset="0"/>
                </a:rPr>
                <a:t> de balanceamento de carga</a:t>
              </a:r>
            </a:p>
          </p:txBody>
        </p:sp>
        <p:sp>
          <p:nvSpPr>
            <p:cNvPr id="26" name="TextBox 25">
              <a:extLst>
                <a:ext uri="{FF2B5EF4-FFF2-40B4-BE49-F238E27FC236}">
                  <a16:creationId xmlns:a16="http://schemas.microsoft.com/office/drawing/2014/main" id="{7184A4DA-6846-DE46-B41B-95108A547B04}"/>
                </a:ext>
              </a:extLst>
            </p:cNvPr>
            <p:cNvSpPr txBox="1"/>
            <p:nvPr/>
          </p:nvSpPr>
          <p:spPr>
            <a:xfrm>
              <a:off x="3244515" y="3735663"/>
              <a:ext cx="2823327"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Camada</a:t>
              </a:r>
              <a:r>
                <a:rPr lang="pt-BR" sz="1600">
                  <a:solidFill>
                    <a:schemeClr val="accent6"/>
                  </a:solidFill>
                  <a:ea typeface="Amazon Ember" panose="020B0603020204020204" pitchFamily="34" charset="0"/>
                  <a:cs typeface="Amazon Ember" panose="020B0603020204020204" pitchFamily="34" charset="0"/>
                </a:rPr>
                <a:t> do servidor de aplicações</a:t>
              </a:r>
            </a:p>
          </p:txBody>
        </p:sp>
        <p:sp>
          <p:nvSpPr>
            <p:cNvPr id="27" name="TextBox 26">
              <a:extLst>
                <a:ext uri="{FF2B5EF4-FFF2-40B4-BE49-F238E27FC236}">
                  <a16:creationId xmlns:a16="http://schemas.microsoft.com/office/drawing/2014/main" id="{3A4697AF-C37E-5741-8DD2-AC46C8F9A919}"/>
                </a:ext>
              </a:extLst>
            </p:cNvPr>
            <p:cNvSpPr txBox="1"/>
            <p:nvPr/>
          </p:nvSpPr>
          <p:spPr>
            <a:xfrm>
              <a:off x="3244515" y="4912922"/>
              <a:ext cx="1401052"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Camada </a:t>
              </a:r>
              <a:r>
                <a:rPr lang="pt-BR" sz="1600">
                  <a:solidFill>
                    <a:schemeClr val="accent6"/>
                  </a:solidFill>
                  <a:ea typeface="Amazon Ember" panose="020B0603020204020204" pitchFamily="34" charset="0"/>
                  <a:cs typeface="Amazon Ember" panose="020B0603020204020204" pitchFamily="34" charset="0"/>
                </a:rPr>
                <a:t>RDS</a:t>
              </a:r>
            </a:p>
          </p:txBody>
        </p:sp>
        <p:sp>
          <p:nvSpPr>
            <p:cNvPr id="30" name="Rectangle 29">
              <a:extLst>
                <a:ext uri="{FF2B5EF4-FFF2-40B4-BE49-F238E27FC236}">
                  <a16:creationId xmlns:a16="http://schemas.microsoft.com/office/drawing/2014/main" id="{BB517D71-05F3-F840-8C8B-C91399C2A0B6}"/>
                </a:ext>
              </a:extLst>
            </p:cNvPr>
            <p:cNvSpPr/>
            <p:nvPr/>
          </p:nvSpPr>
          <p:spPr>
            <a:xfrm>
              <a:off x="3202616" y="2440007"/>
              <a:ext cx="6064439" cy="358020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pic>
          <p:nvPicPr>
            <p:cNvPr id="31" name="Graphic 30">
              <a:extLst>
                <a:ext uri="{FF2B5EF4-FFF2-40B4-BE49-F238E27FC236}">
                  <a16:creationId xmlns:a16="http://schemas.microsoft.com/office/drawing/2014/main" id="{75FBB7FF-E187-7449-9AEC-7480CE4A1E0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921657" y="3258142"/>
              <a:ext cx="469900" cy="469900"/>
            </a:xfrm>
            <a:prstGeom prst="rect">
              <a:avLst/>
            </a:prstGeom>
          </p:spPr>
        </p:pic>
        <p:pic>
          <p:nvPicPr>
            <p:cNvPr id="32" name="Graphic 31">
              <a:extLst>
                <a:ext uri="{FF2B5EF4-FFF2-40B4-BE49-F238E27FC236}">
                  <a16:creationId xmlns:a16="http://schemas.microsoft.com/office/drawing/2014/main" id="{FE3D2D13-5129-C443-A0F7-1B78F74FD29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613266" y="4312678"/>
              <a:ext cx="469900" cy="469900"/>
            </a:xfrm>
            <a:prstGeom prst="rect">
              <a:avLst/>
            </a:prstGeom>
          </p:spPr>
        </p:pic>
        <p:pic>
          <p:nvPicPr>
            <p:cNvPr id="33" name="Graphic 32">
              <a:extLst>
                <a:ext uri="{FF2B5EF4-FFF2-40B4-BE49-F238E27FC236}">
                  <a16:creationId xmlns:a16="http://schemas.microsoft.com/office/drawing/2014/main" id="{1399D5B8-9C68-CF46-BD3D-D65D03633D1B}"/>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237394" y="4294131"/>
              <a:ext cx="469900" cy="469900"/>
            </a:xfrm>
            <a:prstGeom prst="rect">
              <a:avLst/>
            </a:prstGeom>
          </p:spPr>
        </p:pic>
        <p:sp>
          <p:nvSpPr>
            <p:cNvPr id="35" name="TextBox 34">
              <a:extLst>
                <a:ext uri="{FF2B5EF4-FFF2-40B4-BE49-F238E27FC236}">
                  <a16:creationId xmlns:a16="http://schemas.microsoft.com/office/drawing/2014/main" id="{7FAD79D4-C498-C846-82DF-45FEC10DDDCD}"/>
                </a:ext>
              </a:extLst>
            </p:cNvPr>
            <p:cNvSpPr txBox="1"/>
            <p:nvPr/>
          </p:nvSpPr>
          <p:spPr>
            <a:xfrm>
              <a:off x="6707294" y="4257580"/>
              <a:ext cx="2232814" cy="584775"/>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Instâncias do servidor de aplicações</a:t>
              </a:r>
            </a:p>
          </p:txBody>
        </p:sp>
        <p:sp>
          <p:nvSpPr>
            <p:cNvPr id="36" name="TextBox 35">
              <a:extLst>
                <a:ext uri="{FF2B5EF4-FFF2-40B4-BE49-F238E27FC236}">
                  <a16:creationId xmlns:a16="http://schemas.microsoft.com/office/drawing/2014/main" id="{0EBA4868-1D0A-704A-BBF2-520B7B32C537}"/>
                </a:ext>
              </a:extLst>
            </p:cNvPr>
            <p:cNvSpPr txBox="1"/>
            <p:nvPr/>
          </p:nvSpPr>
          <p:spPr>
            <a:xfrm>
              <a:off x="6718833" y="5433214"/>
              <a:ext cx="1974117"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Instância do servidor RDS</a:t>
              </a:r>
            </a:p>
          </p:txBody>
        </p:sp>
        <p:sp>
          <p:nvSpPr>
            <p:cNvPr id="37" name="TextBox 36">
              <a:extLst>
                <a:ext uri="{FF2B5EF4-FFF2-40B4-BE49-F238E27FC236}">
                  <a16:creationId xmlns:a16="http://schemas.microsoft.com/office/drawing/2014/main" id="{EE79EF82-1A9C-6B4A-8DC6-F608E0452199}"/>
                </a:ext>
              </a:extLst>
            </p:cNvPr>
            <p:cNvSpPr txBox="1"/>
            <p:nvPr/>
          </p:nvSpPr>
          <p:spPr>
            <a:xfrm>
              <a:off x="6365281" y="3317480"/>
              <a:ext cx="2585686" cy="338554"/>
            </a:xfrm>
            <a:prstGeom prst="rect">
              <a:avLst/>
            </a:prstGeom>
            <a:noFill/>
          </p:spPr>
          <p:txBody>
            <a:bodyPr wrap="square" rtlCol="0">
              <a:spAutoFit/>
            </a:bodyPr>
            <a:lstStyle/>
            <a:p>
              <a:pPr rtl="0"/>
              <a:r>
                <a:rPr lang="pt-BR" sz="1600">
                  <a:solidFill>
                    <a:schemeClr val="tx1">
                      <a:lumMod val="85000"/>
                      <a:lumOff val="15000"/>
                    </a:schemeClr>
                  </a:solidFill>
                  <a:ea typeface="Amazon Ember" panose="020B0603020204020204" pitchFamily="34" charset="0"/>
                  <a:cs typeface="Amazon Ember" panose="020B0603020204020204" pitchFamily="34" charset="0"/>
                </a:rPr>
                <a:t>Application Load Balancer</a:t>
              </a:r>
            </a:p>
          </p:txBody>
        </p:sp>
        <p:cxnSp>
          <p:nvCxnSpPr>
            <p:cNvPr id="39" name="Straight Arrow Connector 38">
              <a:extLst>
                <a:ext uri="{FF2B5EF4-FFF2-40B4-BE49-F238E27FC236}">
                  <a16:creationId xmlns:a16="http://schemas.microsoft.com/office/drawing/2014/main" id="{A6983ABB-4DDB-6546-8725-0A7464AC0458}"/>
                </a:ext>
              </a:extLst>
            </p:cNvPr>
            <p:cNvCxnSpPr>
              <a:cxnSpLocks/>
              <a:stCxn id="31" idx="2"/>
              <a:endCxn id="32" idx="0"/>
            </p:cNvCxnSpPr>
            <p:nvPr/>
          </p:nvCxnSpPr>
          <p:spPr>
            <a:xfrm rot="5400000">
              <a:off x="5710094" y="3866165"/>
              <a:ext cx="584636" cy="308391"/>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4BA703-01F8-A441-BE6A-C077F19D66A8}"/>
                </a:ext>
              </a:extLst>
            </p:cNvPr>
            <p:cNvCxnSpPr>
              <a:cxnSpLocks/>
              <a:stCxn id="31" idx="2"/>
              <a:endCxn id="33" idx="0"/>
            </p:cNvCxnSpPr>
            <p:nvPr/>
          </p:nvCxnSpPr>
          <p:spPr>
            <a:xfrm rot="16200000" flipH="1">
              <a:off x="6031431" y="3853217"/>
              <a:ext cx="566089" cy="315737"/>
            </a:xfrm>
            <a:prstGeom prst="bentConnector3">
              <a:avLst>
                <a:gd name="adj1" fmla="val 517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C9106A-43BC-CE46-922D-B5FF06239677}"/>
                </a:ext>
              </a:extLst>
            </p:cNvPr>
            <p:cNvCxnSpPr>
              <a:cxnSpLocks/>
              <a:stCxn id="32" idx="2"/>
              <a:endCxn id="21" idx="0"/>
            </p:cNvCxnSpPr>
            <p:nvPr/>
          </p:nvCxnSpPr>
          <p:spPr>
            <a:xfrm rot="16200000" flipH="1">
              <a:off x="5711245" y="4919548"/>
              <a:ext cx="582333" cy="308391"/>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AACD9AF-D8BD-5240-A484-D434D14AFD61}"/>
                </a:ext>
              </a:extLst>
            </p:cNvPr>
            <p:cNvCxnSpPr>
              <a:cxnSpLocks/>
              <a:stCxn id="33" idx="2"/>
              <a:endCxn id="21" idx="0"/>
            </p:cNvCxnSpPr>
            <p:nvPr/>
          </p:nvCxnSpPr>
          <p:spPr>
            <a:xfrm rot="5400000">
              <a:off x="6014036" y="4906603"/>
              <a:ext cx="600880" cy="315737"/>
            </a:xfrm>
            <a:prstGeom prst="bentConnector3">
              <a:avLst>
                <a:gd name="adj1" fmla="val 5160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95850517-B433-1144-AACC-9F746591DEA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flipH="1">
              <a:off x="10562527" y="2556540"/>
              <a:ext cx="483586" cy="469900"/>
            </a:xfrm>
            <a:prstGeom prst="rect">
              <a:avLst/>
            </a:prstGeom>
          </p:spPr>
        </p:pic>
        <p:sp>
          <p:nvSpPr>
            <p:cNvPr id="56" name="TextBox 55">
              <a:extLst>
                <a:ext uri="{FF2B5EF4-FFF2-40B4-BE49-F238E27FC236}">
                  <a16:creationId xmlns:a16="http://schemas.microsoft.com/office/drawing/2014/main" id="{CAAEF0A7-9AA9-9746-8B12-CAB57FB93961}"/>
                </a:ext>
              </a:extLst>
            </p:cNvPr>
            <p:cNvSpPr txBox="1"/>
            <p:nvPr/>
          </p:nvSpPr>
          <p:spPr>
            <a:xfrm>
              <a:off x="10134849" y="3063246"/>
              <a:ext cx="1338941" cy="584775"/>
            </a:xfrm>
            <a:prstGeom prst="rect">
              <a:avLst/>
            </a:prstGeom>
            <a:noFill/>
          </p:spPr>
          <p:txBody>
            <a:bodyPr wrap="square" rtlCol="0">
              <a:spAutoFit/>
            </a:bodyPr>
            <a:lstStyle/>
            <a:p>
              <a:pPr algn="ctr" rtl="0"/>
              <a:r>
                <a:rPr lang="pt-BR" sz="1600">
                  <a:solidFill>
                    <a:srgbClr val="232F3E"/>
                  </a:solidFill>
                </a:rPr>
                <a:t>Usuários da aplicação</a:t>
              </a:r>
            </a:p>
          </p:txBody>
        </p:sp>
        <p:cxnSp>
          <p:nvCxnSpPr>
            <p:cNvPr id="59" name="Straight Arrow Connector 58">
              <a:extLst>
                <a:ext uri="{FF2B5EF4-FFF2-40B4-BE49-F238E27FC236}">
                  <a16:creationId xmlns:a16="http://schemas.microsoft.com/office/drawing/2014/main" id="{122AFA88-C1A7-DE47-AD95-544F030FD00B}"/>
                </a:ext>
              </a:extLst>
            </p:cNvPr>
            <p:cNvCxnSpPr>
              <a:cxnSpLocks/>
            </p:cNvCxnSpPr>
            <p:nvPr/>
          </p:nvCxnSpPr>
          <p:spPr>
            <a:xfrm rot="5400000" flipH="1" flipV="1">
              <a:off x="8163285" y="804652"/>
              <a:ext cx="466652" cy="4405920"/>
            </a:xfrm>
            <a:prstGeom prst="bentConnector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2B1A0D2-AA0D-4847-82A7-42A60F75E4A4}"/>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533927" y="4282589"/>
              <a:ext cx="523439" cy="523439"/>
            </a:xfrm>
            <a:prstGeom prst="rect">
              <a:avLst/>
            </a:prstGeom>
          </p:spPr>
        </p:pic>
        <p:sp>
          <p:nvSpPr>
            <p:cNvPr id="71" name="TextBox 70">
              <a:extLst>
                <a:ext uri="{FF2B5EF4-FFF2-40B4-BE49-F238E27FC236}">
                  <a16:creationId xmlns:a16="http://schemas.microsoft.com/office/drawing/2014/main" id="{7FF22FDF-43D9-B042-9B28-9EC141E9396C}"/>
                </a:ext>
              </a:extLst>
            </p:cNvPr>
            <p:cNvSpPr txBox="1"/>
            <p:nvPr/>
          </p:nvSpPr>
          <p:spPr>
            <a:xfrm>
              <a:off x="9727904" y="4799487"/>
              <a:ext cx="2203753" cy="338554"/>
            </a:xfrm>
            <a:prstGeom prst="rect">
              <a:avLst/>
            </a:prstGeom>
            <a:noFill/>
          </p:spPr>
          <p:txBody>
            <a:bodyPr wrap="square" rtlCol="0">
              <a:spAutoFit/>
            </a:bodyPr>
            <a:lstStyle/>
            <a:p>
              <a:pPr algn="ctr" rtl="0"/>
              <a:r>
                <a:rPr lang="pt-BR" sz="1600">
                  <a:solidFill>
                    <a:srgbClr val="232F3E"/>
                  </a:solidFill>
                </a:rPr>
                <a:t>Repositório de aplicações</a:t>
              </a:r>
            </a:p>
          </p:txBody>
        </p:sp>
        <p:pic>
          <p:nvPicPr>
            <p:cNvPr id="72" name="Graphic 71">
              <a:extLst>
                <a:ext uri="{FF2B5EF4-FFF2-40B4-BE49-F238E27FC236}">
                  <a16:creationId xmlns:a16="http://schemas.microsoft.com/office/drawing/2014/main" id="{2BAAE0DB-8230-244E-BC4F-E15A191C157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546605" y="5285773"/>
              <a:ext cx="523439" cy="523439"/>
            </a:xfrm>
            <a:prstGeom prst="rect">
              <a:avLst/>
            </a:prstGeom>
          </p:spPr>
        </p:pic>
        <p:sp>
          <p:nvSpPr>
            <p:cNvPr id="73" name="TextBox 72">
              <a:extLst>
                <a:ext uri="{FF2B5EF4-FFF2-40B4-BE49-F238E27FC236}">
                  <a16:creationId xmlns:a16="http://schemas.microsoft.com/office/drawing/2014/main" id="{A768DE83-BA38-3B4C-BC6C-A7FF02946222}"/>
                </a:ext>
              </a:extLst>
            </p:cNvPr>
            <p:cNvSpPr txBox="1"/>
            <p:nvPr/>
          </p:nvSpPr>
          <p:spPr>
            <a:xfrm>
              <a:off x="9746452" y="5809212"/>
              <a:ext cx="2098387" cy="584775"/>
            </a:xfrm>
            <a:prstGeom prst="rect">
              <a:avLst/>
            </a:prstGeom>
            <a:noFill/>
          </p:spPr>
          <p:txBody>
            <a:bodyPr wrap="square" rtlCol="0">
              <a:spAutoFit/>
            </a:bodyPr>
            <a:lstStyle/>
            <a:p>
              <a:pPr algn="ctr" rtl="0"/>
              <a:r>
                <a:rPr lang="pt-BR" sz="1600">
                  <a:solidFill>
                    <a:srgbClr val="232F3E"/>
                  </a:solidFill>
                </a:rPr>
                <a:t>Repositório do livro de receitas do Chef</a:t>
              </a:r>
            </a:p>
          </p:txBody>
        </p:sp>
        <p:cxnSp>
          <p:nvCxnSpPr>
            <p:cNvPr id="74" name="Straight Arrow Connector 58">
              <a:extLst>
                <a:ext uri="{FF2B5EF4-FFF2-40B4-BE49-F238E27FC236}">
                  <a16:creationId xmlns:a16="http://schemas.microsoft.com/office/drawing/2014/main" id="{A1FAC388-DA39-6447-A98E-8C840081DA92}"/>
                </a:ext>
              </a:extLst>
            </p:cNvPr>
            <p:cNvCxnSpPr>
              <a:cxnSpLocks/>
              <a:stCxn id="35" idx="3"/>
              <a:endCxn id="69" idx="1"/>
            </p:cNvCxnSpPr>
            <p:nvPr/>
          </p:nvCxnSpPr>
          <p:spPr>
            <a:xfrm flipV="1">
              <a:off x="8940108" y="4544309"/>
              <a:ext cx="1593819" cy="5659"/>
            </a:xfrm>
            <a:prstGeom prst="bentConnector3">
              <a:avLst>
                <a:gd name="adj1" fmla="val 50000"/>
              </a:avLst>
            </a:prstGeom>
            <a:ln w="254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58">
              <a:extLst>
                <a:ext uri="{FF2B5EF4-FFF2-40B4-BE49-F238E27FC236}">
                  <a16:creationId xmlns:a16="http://schemas.microsoft.com/office/drawing/2014/main" id="{CB438D0B-97B5-604E-861F-419F30C31EDF}"/>
                </a:ext>
              </a:extLst>
            </p:cNvPr>
            <p:cNvCxnSpPr>
              <a:cxnSpLocks/>
              <a:stCxn id="19" idx="3"/>
              <a:endCxn id="72" idx="1"/>
            </p:cNvCxnSpPr>
            <p:nvPr/>
          </p:nvCxnSpPr>
          <p:spPr>
            <a:xfrm flipV="1">
              <a:off x="8942168" y="5547493"/>
              <a:ext cx="1604437" cy="463"/>
            </a:xfrm>
            <a:prstGeom prst="bentConnector3">
              <a:avLst>
                <a:gd name="adj1" fmla="val 50000"/>
              </a:avLst>
            </a:prstGeom>
            <a:ln w="254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58">
              <a:extLst>
                <a:ext uri="{FF2B5EF4-FFF2-40B4-BE49-F238E27FC236}">
                  <a16:creationId xmlns:a16="http://schemas.microsoft.com/office/drawing/2014/main" id="{34D95E4D-61BD-F144-8002-6E25FB070A66}"/>
                </a:ext>
              </a:extLst>
            </p:cNvPr>
            <p:cNvCxnSpPr>
              <a:cxnSpLocks/>
              <a:stCxn id="35" idx="3"/>
              <a:endCxn id="72" idx="1"/>
            </p:cNvCxnSpPr>
            <p:nvPr/>
          </p:nvCxnSpPr>
          <p:spPr>
            <a:xfrm>
              <a:off x="8940108" y="4549968"/>
              <a:ext cx="1606497" cy="997525"/>
            </a:xfrm>
            <a:prstGeom prst="bentConnector3">
              <a:avLst>
                <a:gd name="adj1" fmla="val 50000"/>
              </a:avLst>
            </a:prstGeom>
            <a:ln w="254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89A8D43-6E93-1A46-B27D-F8262B4EEEF9}"/>
                </a:ext>
              </a:extLst>
            </p:cNvPr>
            <p:cNvSpPr txBox="1"/>
            <p:nvPr/>
          </p:nvSpPr>
          <p:spPr>
            <a:xfrm>
              <a:off x="222740" y="3009277"/>
              <a:ext cx="2199931" cy="584775"/>
            </a:xfrm>
            <a:prstGeom prst="rect">
              <a:avLst/>
            </a:prstGeom>
            <a:noFill/>
          </p:spPr>
          <p:txBody>
            <a:bodyPr wrap="square" rtlCol="0">
              <a:spAutoFit/>
            </a:bodyPr>
            <a:lstStyle/>
            <a:p>
              <a:pPr algn="ctr" rtl="0"/>
              <a:r>
                <a:rPr lang="pt-BR"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OpsWorks Stacks</a:t>
              </a:r>
              <a:endPar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8" name="Graphic 87">
              <a:extLst>
                <a:ext uri="{FF2B5EF4-FFF2-40B4-BE49-F238E27FC236}">
                  <a16:creationId xmlns:a16="http://schemas.microsoft.com/office/drawing/2014/main" id="{176FBB4D-36C9-004A-883A-8B37110A192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6966" y="2298796"/>
              <a:ext cx="651479" cy="651479"/>
            </a:xfrm>
            <a:prstGeom prst="rect">
              <a:avLst/>
            </a:prstGeom>
          </p:spPr>
        </p:pic>
      </p:grpSp>
    </p:spTree>
    <p:custDataLst>
      <p:tags r:id="rId1"/>
    </p:custDataLst>
    <p:extLst>
      <p:ext uri="{BB962C8B-B14F-4D97-AF65-F5344CB8AC3E}">
        <p14:creationId xmlns:p14="http://schemas.microsoft.com/office/powerpoint/2010/main" val="363230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Autofit/>
          </a:bodyPr>
          <a:lstStyle/>
          <a:p>
            <a:pPr rtl="0"/>
            <a:r>
              <a:rPr lang="pt-BR" sz="3600"/>
              <a:t>O OpsWorks Stacks complementa o AWS CloudFormation</a:t>
            </a:r>
          </a:p>
        </p:txBody>
      </p:sp>
      <p:sp>
        <p:nvSpPr>
          <p:cNvPr id="7" name="Content Placeholder 5"/>
          <p:cNvSpPr txBox="1">
            <a:spLocks/>
          </p:cNvSpPr>
          <p:nvPr/>
        </p:nvSpPr>
        <p:spPr>
          <a:xfrm>
            <a:off x="297817" y="1415634"/>
            <a:ext cx="11329187" cy="1017214"/>
          </a:xfrm>
          <a:prstGeom prst="rect">
            <a:avLst/>
          </a:prstGeom>
        </p:spPr>
        <p:txBody>
          <a:bodyPr vert="horz" lIns="121888" tIns="60944" rIns="121888" bIns="60944" rtlCol="0">
            <a:normAutofit fontScale="77500" lnSpcReduction="20000"/>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126" rtl="0">
              <a:spcBef>
                <a:spcPts val="1799"/>
              </a:spcBef>
              <a:buNone/>
            </a:pPr>
            <a:r>
              <a:rPr lang="pt-BR" sz="2599">
                <a:latin typeface="Amazon Ember Light" charset="0"/>
                <a:ea typeface="Amazon Ember Light" charset="0"/>
                <a:cs typeface="Amazon Ember Light" charset="0"/>
              </a:rPr>
              <a:t>1. Use o </a:t>
            </a:r>
            <a:r>
              <a:rPr lang="pt-BR" sz="2599">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CloudFormation</a:t>
            </a:r>
            <a:r>
              <a:rPr lang="pt-BR" sz="2599">
                <a:latin typeface="Amazon Ember Light" charset="0"/>
                <a:ea typeface="Amazon Ember Light" charset="0"/>
                <a:cs typeface="Amazon Ember Light" charset="0"/>
              </a:rPr>
              <a:t> para criar a </a:t>
            </a:r>
            <a:r>
              <a:rPr lang="pt-BR" sz="2599">
                <a:solidFill>
                  <a:schemeClr val="accent6"/>
                </a:solidFill>
                <a:latin typeface="Amazon Ember Light" charset="0"/>
                <a:ea typeface="Amazon Ember Light" charset="0"/>
                <a:cs typeface="Amazon Ember Light" charset="0"/>
              </a:rPr>
              <a:t>infraestrutura</a:t>
            </a:r>
            <a:r>
              <a:rPr lang="pt-BR" sz="2599">
                <a:latin typeface="Amazon Ember Light" charset="0"/>
                <a:ea typeface="Amazon Ember Light" charset="0"/>
                <a:cs typeface="Amazon Ember Light" charset="0"/>
              </a:rPr>
              <a:t> (VPC, funções do IAM e assim por diante).</a:t>
            </a:r>
          </a:p>
          <a:p>
            <a:pPr marL="0" indent="0" defTabSz="914126" rtl="0">
              <a:spcBef>
                <a:spcPts val="1799"/>
              </a:spcBef>
              <a:buNone/>
            </a:pPr>
            <a:r>
              <a:rPr lang="pt-BR" sz="2599">
                <a:latin typeface="Amazon Ember Light" charset="0"/>
                <a:ea typeface="Amazon Ember Light" charset="0"/>
                <a:cs typeface="Amazon Ember Light" charset="0"/>
              </a:rPr>
              <a:t>2. Implante a </a:t>
            </a:r>
            <a:r>
              <a:rPr lang="pt-BR" sz="2599">
                <a:solidFill>
                  <a:schemeClr val="accent6"/>
                </a:solidFill>
                <a:latin typeface="Amazon Ember Light" charset="0"/>
                <a:ea typeface="Amazon Ember Light" charset="0"/>
                <a:cs typeface="Amazon Ember Light" charset="0"/>
              </a:rPr>
              <a:t>camada da aplicação </a:t>
            </a:r>
            <a:r>
              <a:rPr lang="pt-BR" sz="2599">
                <a:latin typeface="Amazon Ember Light" charset="0"/>
                <a:ea typeface="Amazon Ember Light" charset="0"/>
                <a:cs typeface="Amazon Ember Light" charset="0"/>
              </a:rPr>
              <a:t>com o </a:t>
            </a:r>
            <a:r>
              <a:rPr lang="pt-BR" sz="2599">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OpsWorks Stacks</a:t>
            </a:r>
            <a:r>
              <a:rPr lang="pt-BR" sz="2599">
                <a:latin typeface="Amazon Ember Light" charset="0"/>
                <a:ea typeface="Amazon Ember Light" charset="0"/>
                <a:cs typeface="Amazon Ember Light" charset="0"/>
              </a:rPr>
              <a:t>.</a:t>
            </a:r>
            <a:endParaRPr lang="en-US" sz="2599" dirty="0">
              <a:latin typeface="Amazon Ember Light" charset="0"/>
              <a:ea typeface="Amazon Ember Light" charset="0"/>
              <a:cs typeface="Amazon Ember Light" charset="0"/>
            </a:endParaRPr>
          </a:p>
          <a:p>
            <a:pPr rtl="0"/>
            <a:endParaRPr lang="en-US" sz="2599" dirty="0"/>
          </a:p>
        </p:txBody>
      </p:sp>
      <p:grpSp>
        <p:nvGrpSpPr>
          <p:cNvPr id="3" name="Group 2" descr="A CloudFormation stack creates a VPC and some IAM resources, and another CloudFormation stack creates a CloudWatch alarm and S3 bucket for logs. An OpsWorks stack manages a PHP application that makes use of the resources created by CloudFormation.">
            <a:extLst>
              <a:ext uri="{FF2B5EF4-FFF2-40B4-BE49-F238E27FC236}">
                <a16:creationId xmlns:a16="http://schemas.microsoft.com/office/drawing/2014/main" id="{C599A4BE-7D65-6A46-B21B-7C4B0ED531CA}"/>
              </a:ext>
            </a:extLst>
          </p:cNvPr>
          <p:cNvGrpSpPr/>
          <p:nvPr/>
        </p:nvGrpSpPr>
        <p:grpSpPr>
          <a:xfrm>
            <a:off x="552568" y="2571962"/>
            <a:ext cx="10694242" cy="3744115"/>
            <a:chOff x="552568" y="2571962"/>
            <a:chExt cx="10694242" cy="3744115"/>
          </a:xfrm>
        </p:grpSpPr>
        <p:sp>
          <p:nvSpPr>
            <p:cNvPr id="14" name="TextBox 13"/>
            <p:cNvSpPr txBox="1"/>
            <p:nvPr/>
          </p:nvSpPr>
          <p:spPr>
            <a:xfrm>
              <a:off x="1629756" y="3659992"/>
              <a:ext cx="4679296" cy="379463"/>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Pilha do OpsWorks - Aplicação PHP</a:t>
              </a:r>
            </a:p>
          </p:txBody>
        </p:sp>
        <p:sp>
          <p:nvSpPr>
            <p:cNvPr id="15" name="Rounded Rectangle 14"/>
            <p:cNvSpPr/>
            <p:nvPr/>
          </p:nvSpPr>
          <p:spPr>
            <a:xfrm>
              <a:off x="1432519" y="5430932"/>
              <a:ext cx="4652903" cy="4749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2569675" y="5478933"/>
              <a:ext cx="3883701" cy="379557"/>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Camada do Amazon RDS</a:t>
              </a:r>
            </a:p>
          </p:txBody>
        </p:sp>
        <p:grpSp>
          <p:nvGrpSpPr>
            <p:cNvPr id="2" name="Group 1"/>
            <p:cNvGrpSpPr/>
            <p:nvPr/>
          </p:nvGrpSpPr>
          <p:grpSpPr>
            <a:xfrm>
              <a:off x="1432519" y="4172599"/>
              <a:ext cx="4776743" cy="474960"/>
              <a:chOff x="1410711" y="2146954"/>
              <a:chExt cx="3583490" cy="356313"/>
            </a:xfrm>
          </p:grpSpPr>
          <p:sp>
            <p:nvSpPr>
              <p:cNvPr id="18" name="Rounded Rectangle 17"/>
              <p:cNvSpPr/>
              <p:nvPr/>
            </p:nvSpPr>
            <p:spPr>
              <a:xfrm>
                <a:off x="1410711" y="2146954"/>
                <a:ext cx="3490586" cy="3563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1954495" y="2181645"/>
                <a:ext cx="3039706" cy="277071"/>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Camada de balanceamento de carga</a:t>
                </a:r>
              </a:p>
            </p:txBody>
          </p:sp>
        </p:grpSp>
        <p:sp>
          <p:nvSpPr>
            <p:cNvPr id="17" name="Rounded Rectangle 16"/>
            <p:cNvSpPr/>
            <p:nvPr/>
          </p:nvSpPr>
          <p:spPr>
            <a:xfrm>
              <a:off x="1432519" y="4807433"/>
              <a:ext cx="4652903" cy="4749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p:cNvSpPr txBox="1"/>
            <p:nvPr/>
          </p:nvSpPr>
          <p:spPr>
            <a:xfrm>
              <a:off x="2147834" y="4863682"/>
              <a:ext cx="3824621" cy="369332"/>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Camada da aplicação PHP escalável</a:t>
              </a:r>
            </a:p>
          </p:txBody>
        </p:sp>
        <p:sp>
          <p:nvSpPr>
            <p:cNvPr id="30" name="TextBox 29"/>
            <p:cNvSpPr txBox="1"/>
            <p:nvPr/>
          </p:nvSpPr>
          <p:spPr>
            <a:xfrm>
              <a:off x="6290735" y="4708570"/>
              <a:ext cx="959591" cy="338466"/>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Alarmes</a:t>
              </a:r>
            </a:p>
          </p:txBody>
        </p:sp>
        <p:sp>
          <p:nvSpPr>
            <p:cNvPr id="32" name="TextBox 31"/>
            <p:cNvSpPr txBox="1"/>
            <p:nvPr/>
          </p:nvSpPr>
          <p:spPr>
            <a:xfrm>
              <a:off x="6392129" y="5691569"/>
              <a:ext cx="959591" cy="338466"/>
            </a:xfrm>
            <a:prstGeom prst="rect">
              <a:avLst/>
            </a:prstGeom>
            <a:noFill/>
          </p:spPr>
          <p:txBody>
            <a:bodyPr wrap="square" rtlCol="0">
              <a:spAutoFit/>
            </a:bodyPr>
            <a:lstStyle/>
            <a:p>
              <a:pPr rtl="0"/>
              <a:r>
                <a:rPr lang="pt-BR" sz="1600">
                  <a:ea typeface="Amazon Ember" panose="020B0603020204020204" pitchFamily="34" charset="0"/>
                  <a:cs typeface="Amazon Ember" panose="020B0603020204020204" pitchFamily="34" charset="0"/>
                </a:rPr>
                <a:t>Logs</a:t>
              </a:r>
            </a:p>
          </p:txBody>
        </p:sp>
        <p:sp>
          <p:nvSpPr>
            <p:cNvPr id="37" name="TextBox 36"/>
            <p:cNvSpPr txBox="1"/>
            <p:nvPr/>
          </p:nvSpPr>
          <p:spPr>
            <a:xfrm>
              <a:off x="8183184" y="4333930"/>
              <a:ext cx="959591" cy="338466"/>
            </a:xfrm>
            <a:prstGeom prst="rect">
              <a:avLst/>
            </a:prstGeom>
            <a:noFill/>
          </p:spPr>
          <p:txBody>
            <a:bodyPr wrap="square" rtlCol="0">
              <a:spAutoFit/>
            </a:bodyPr>
            <a:lstStyle/>
            <a:p>
              <a:pPr algn="ctr" rtl="0"/>
              <a:r>
                <a:rPr lang="pt-BR" sz="1600">
                  <a:ea typeface="Amazon Ember" panose="020B0603020204020204" pitchFamily="34" charset="0"/>
                  <a:cs typeface="Amazon Ember" panose="020B0603020204020204" pitchFamily="34" charset="0"/>
                </a:rPr>
                <a:t>VPC</a:t>
              </a:r>
            </a:p>
          </p:txBody>
        </p:sp>
        <p:pic>
          <p:nvPicPr>
            <p:cNvPr id="33" name="Graphic 32">
              <a:extLst>
                <a:ext uri="{FF2B5EF4-FFF2-40B4-BE49-F238E27FC236}">
                  <a16:creationId xmlns:a16="http://schemas.microsoft.com/office/drawing/2014/main" id="{682470D3-7BE1-3B4F-9CBE-668A3CF80A4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2930" y="2571963"/>
              <a:ext cx="437275" cy="437275"/>
            </a:xfrm>
            <a:prstGeom prst="rect">
              <a:avLst/>
            </a:prstGeom>
          </p:spPr>
        </p:pic>
        <p:pic>
          <p:nvPicPr>
            <p:cNvPr id="38" name="Graphic 37">
              <a:extLst>
                <a:ext uri="{FF2B5EF4-FFF2-40B4-BE49-F238E27FC236}">
                  <a16:creationId xmlns:a16="http://schemas.microsoft.com/office/drawing/2014/main" id="{8088F593-DFD4-9146-AABE-10A800C82D7E}"/>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413806" y="3753848"/>
              <a:ext cx="549043" cy="549043"/>
            </a:xfrm>
            <a:prstGeom prst="rect">
              <a:avLst/>
            </a:prstGeom>
          </p:spPr>
        </p:pic>
        <p:pic>
          <p:nvPicPr>
            <p:cNvPr id="41" name="Graphic 40">
              <a:extLst>
                <a:ext uri="{FF2B5EF4-FFF2-40B4-BE49-F238E27FC236}">
                  <a16:creationId xmlns:a16="http://schemas.microsoft.com/office/drawing/2014/main" id="{12746C5C-2AEE-5A4C-A86A-819006345632}"/>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416370" y="4124720"/>
              <a:ext cx="544794" cy="544794"/>
            </a:xfrm>
            <a:prstGeom prst="rect">
              <a:avLst/>
            </a:prstGeom>
          </p:spPr>
        </p:pic>
        <p:pic>
          <p:nvPicPr>
            <p:cNvPr id="42" name="Graphic 41">
              <a:extLst>
                <a:ext uri="{FF2B5EF4-FFF2-40B4-BE49-F238E27FC236}">
                  <a16:creationId xmlns:a16="http://schemas.microsoft.com/office/drawing/2014/main" id="{1124B32C-3F31-A94A-AD8A-103FA70C3308}"/>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453816" y="5254960"/>
              <a:ext cx="507347" cy="507347"/>
            </a:xfrm>
            <a:prstGeom prst="rect">
              <a:avLst/>
            </a:prstGeom>
          </p:spPr>
        </p:pic>
        <p:pic>
          <p:nvPicPr>
            <p:cNvPr id="43" name="Graphic 42">
              <a:extLst>
                <a:ext uri="{FF2B5EF4-FFF2-40B4-BE49-F238E27FC236}">
                  <a16:creationId xmlns:a16="http://schemas.microsoft.com/office/drawing/2014/main" id="{FB68AB68-F1AC-9648-8A2B-A3487606C032}"/>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629756" y="5472069"/>
              <a:ext cx="392685" cy="392685"/>
            </a:xfrm>
            <a:prstGeom prst="rect">
              <a:avLst/>
            </a:prstGeom>
          </p:spPr>
        </p:pic>
        <p:pic>
          <p:nvPicPr>
            <p:cNvPr id="44" name="Graphic 43">
              <a:extLst>
                <a:ext uri="{FF2B5EF4-FFF2-40B4-BE49-F238E27FC236}">
                  <a16:creationId xmlns:a16="http://schemas.microsoft.com/office/drawing/2014/main" id="{6B2D6729-7773-024A-995D-69D9173AB892}"/>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594374" y="4211565"/>
              <a:ext cx="401145" cy="401145"/>
            </a:xfrm>
            <a:prstGeom prst="rect">
              <a:avLst/>
            </a:prstGeom>
          </p:spPr>
        </p:pic>
        <p:pic>
          <p:nvPicPr>
            <p:cNvPr id="45" name="Graphic 44">
              <a:extLst>
                <a:ext uri="{FF2B5EF4-FFF2-40B4-BE49-F238E27FC236}">
                  <a16:creationId xmlns:a16="http://schemas.microsoft.com/office/drawing/2014/main" id="{B77EF734-6DF7-5F4D-AD25-B21A2188567D}"/>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606255" y="4858599"/>
              <a:ext cx="367843" cy="367843"/>
            </a:xfrm>
            <a:prstGeom prst="rect">
              <a:avLst/>
            </a:prstGeom>
          </p:spPr>
        </p:pic>
        <p:sp>
          <p:nvSpPr>
            <p:cNvPr id="47" name="Rectangle 46">
              <a:extLst>
                <a:ext uri="{FF2B5EF4-FFF2-40B4-BE49-F238E27FC236}">
                  <a16:creationId xmlns:a16="http://schemas.microsoft.com/office/drawing/2014/main" id="{45DAA018-0CD4-D443-BA38-65176A71711E}"/>
                </a:ext>
              </a:extLst>
            </p:cNvPr>
            <p:cNvSpPr/>
            <p:nvPr/>
          </p:nvSpPr>
          <p:spPr>
            <a:xfrm>
              <a:off x="1215522" y="3629806"/>
              <a:ext cx="6034804" cy="24726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48" name="Rectangle 47">
              <a:extLst>
                <a:ext uri="{FF2B5EF4-FFF2-40B4-BE49-F238E27FC236}">
                  <a16:creationId xmlns:a16="http://schemas.microsoft.com/office/drawing/2014/main" id="{1629FC05-DF4E-0843-BC26-6A9AF344889F}"/>
                </a:ext>
              </a:extLst>
            </p:cNvPr>
            <p:cNvSpPr/>
            <p:nvPr/>
          </p:nvSpPr>
          <p:spPr>
            <a:xfrm>
              <a:off x="552568" y="2571962"/>
              <a:ext cx="10647771" cy="374411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49" name="TextBox 48">
              <a:extLst>
                <a:ext uri="{FF2B5EF4-FFF2-40B4-BE49-F238E27FC236}">
                  <a16:creationId xmlns:a16="http://schemas.microsoft.com/office/drawing/2014/main" id="{0047B369-8978-5D4A-8ADB-DE09CE5D1D07}"/>
                </a:ext>
              </a:extLst>
            </p:cNvPr>
            <p:cNvSpPr txBox="1"/>
            <p:nvPr/>
          </p:nvSpPr>
          <p:spPr>
            <a:xfrm>
              <a:off x="990205" y="2591240"/>
              <a:ext cx="4679296" cy="379463"/>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AWS CloudFormation</a:t>
              </a:r>
            </a:p>
          </p:txBody>
        </p:sp>
        <p:pic>
          <p:nvPicPr>
            <p:cNvPr id="50" name="Graphic 49">
              <a:extLst>
                <a:ext uri="{FF2B5EF4-FFF2-40B4-BE49-F238E27FC236}">
                  <a16:creationId xmlns:a16="http://schemas.microsoft.com/office/drawing/2014/main" id="{58D0E080-184D-1345-99EB-1DFA8F70B4FF}"/>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7775714" y="3142682"/>
              <a:ext cx="399122" cy="399122"/>
            </a:xfrm>
            <a:prstGeom prst="rect">
              <a:avLst/>
            </a:prstGeom>
          </p:spPr>
        </p:pic>
        <p:sp>
          <p:nvSpPr>
            <p:cNvPr id="51" name="Rectangle 50">
              <a:extLst>
                <a:ext uri="{FF2B5EF4-FFF2-40B4-BE49-F238E27FC236}">
                  <a16:creationId xmlns:a16="http://schemas.microsoft.com/office/drawing/2014/main" id="{DB8A7A90-3923-9144-B9BD-7C18CA1B6289}"/>
                </a:ext>
              </a:extLst>
            </p:cNvPr>
            <p:cNvSpPr/>
            <p:nvPr/>
          </p:nvSpPr>
          <p:spPr>
            <a:xfrm>
              <a:off x="7775713" y="3167828"/>
              <a:ext cx="3271955" cy="304940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52" name="TextBox 51">
              <a:extLst>
                <a:ext uri="{FF2B5EF4-FFF2-40B4-BE49-F238E27FC236}">
                  <a16:creationId xmlns:a16="http://schemas.microsoft.com/office/drawing/2014/main" id="{748EBC1E-D890-D440-930A-7E5C1A8D3C5A}"/>
                </a:ext>
              </a:extLst>
            </p:cNvPr>
            <p:cNvSpPr txBox="1"/>
            <p:nvPr/>
          </p:nvSpPr>
          <p:spPr>
            <a:xfrm>
              <a:off x="8174835" y="3173413"/>
              <a:ext cx="3071975" cy="369332"/>
            </a:xfrm>
            <a:prstGeom prst="rect">
              <a:avLst/>
            </a:prstGeom>
            <a:noFill/>
          </p:spPr>
          <p:txBody>
            <a:bodyPr wrap="square" rtlCol="0">
              <a:spAutoFit/>
            </a:bodyPr>
            <a:lstStyle/>
            <a:p>
              <a:pPr rtl="0"/>
              <a:r>
                <a:rPr lang="pt-BR">
                  <a:ea typeface="Amazon Ember" panose="020B0603020204020204" pitchFamily="34" charset="0"/>
                  <a:cs typeface="Amazon Ember" panose="020B0603020204020204" pitchFamily="34" charset="0"/>
                </a:rPr>
                <a:t>Pilha do AWS CloudFormation</a:t>
              </a:r>
            </a:p>
          </p:txBody>
        </p:sp>
        <p:sp>
          <p:nvSpPr>
            <p:cNvPr id="53" name="TextBox 52">
              <a:extLst>
                <a:ext uri="{FF2B5EF4-FFF2-40B4-BE49-F238E27FC236}">
                  <a16:creationId xmlns:a16="http://schemas.microsoft.com/office/drawing/2014/main" id="{D32EBA2F-9B7E-BD4C-9D38-09AB565F7DB4}"/>
                </a:ext>
              </a:extLst>
            </p:cNvPr>
            <p:cNvSpPr txBox="1"/>
            <p:nvPr/>
          </p:nvSpPr>
          <p:spPr>
            <a:xfrm>
              <a:off x="7897810" y="5323343"/>
              <a:ext cx="1571025" cy="338554"/>
            </a:xfrm>
            <a:prstGeom prst="rect">
              <a:avLst/>
            </a:prstGeom>
            <a:noFill/>
          </p:spPr>
          <p:txBody>
            <a:bodyPr wrap="square" rtlCol="0">
              <a:spAutoFit/>
            </a:bodyPr>
            <a:lstStyle/>
            <a:p>
              <a:pPr algn="ctr" rtl="0"/>
              <a:r>
                <a:rPr lang="pt-BR" sz="1600"/>
                <a:t>Permissões</a:t>
              </a:r>
            </a:p>
          </p:txBody>
        </p:sp>
        <p:pic>
          <p:nvPicPr>
            <p:cNvPr id="54" name="Graphic 53">
              <a:extLst>
                <a:ext uri="{FF2B5EF4-FFF2-40B4-BE49-F238E27FC236}">
                  <a16:creationId xmlns:a16="http://schemas.microsoft.com/office/drawing/2014/main" id="{50D21FC4-3536-6E43-AA4D-4BF7913C5259}"/>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8470853" y="4866296"/>
              <a:ext cx="469900" cy="469900"/>
            </a:xfrm>
            <a:prstGeom prst="rect">
              <a:avLst/>
            </a:prstGeom>
          </p:spPr>
        </p:pic>
        <p:pic>
          <p:nvPicPr>
            <p:cNvPr id="55" name="Graphic 54">
              <a:extLst>
                <a:ext uri="{FF2B5EF4-FFF2-40B4-BE49-F238E27FC236}">
                  <a16:creationId xmlns:a16="http://schemas.microsoft.com/office/drawing/2014/main" id="{84833584-986C-244C-9922-CC7FDFB1AA9E}"/>
                </a:ext>
                <a:ext uri="{C183D7F6-B498-43B3-948B-1728B52AA6E4}">
                  <adec:decorative xmlns:adec="http://schemas.microsoft.com/office/drawing/2017/decorative" xmlns="" val="1"/>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9400569" y="4745411"/>
              <a:ext cx="469900" cy="469900"/>
            </a:xfrm>
            <a:prstGeom prst="rect">
              <a:avLst/>
            </a:prstGeom>
          </p:spPr>
        </p:pic>
        <p:sp>
          <p:nvSpPr>
            <p:cNvPr id="56" name="TextBox 55">
              <a:extLst>
                <a:ext uri="{FF2B5EF4-FFF2-40B4-BE49-F238E27FC236}">
                  <a16:creationId xmlns:a16="http://schemas.microsoft.com/office/drawing/2014/main" id="{5AEAB846-E787-7641-9EBE-188ECC7EA883}"/>
                </a:ext>
              </a:extLst>
            </p:cNvPr>
            <p:cNvSpPr txBox="1"/>
            <p:nvPr/>
          </p:nvSpPr>
          <p:spPr>
            <a:xfrm>
              <a:off x="9107063" y="5105674"/>
              <a:ext cx="1056912" cy="338554"/>
            </a:xfrm>
            <a:prstGeom prst="rect">
              <a:avLst/>
            </a:prstGeom>
            <a:noFill/>
          </p:spPr>
          <p:txBody>
            <a:bodyPr wrap="square" rtlCol="0">
              <a:spAutoFit/>
            </a:bodyPr>
            <a:lstStyle/>
            <a:p>
              <a:pPr algn="ctr" rtl="0"/>
              <a:r>
                <a:rPr lang="pt-BR" sz="1600"/>
                <a:t>Função</a:t>
              </a:r>
            </a:p>
          </p:txBody>
        </p:sp>
        <p:pic>
          <p:nvPicPr>
            <p:cNvPr id="57" name="Graphic 56">
              <a:extLst>
                <a:ext uri="{FF2B5EF4-FFF2-40B4-BE49-F238E27FC236}">
                  <a16:creationId xmlns:a16="http://schemas.microsoft.com/office/drawing/2014/main" id="{FADC3C32-FDA8-F742-8257-B4EB224BE3AF}"/>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91660" y="3147414"/>
              <a:ext cx="399122" cy="399122"/>
            </a:xfrm>
            <a:prstGeom prst="rect">
              <a:avLst/>
            </a:prstGeom>
          </p:spPr>
        </p:pic>
        <p:sp>
          <p:nvSpPr>
            <p:cNvPr id="58" name="Rectangle 57">
              <a:extLst>
                <a:ext uri="{FF2B5EF4-FFF2-40B4-BE49-F238E27FC236}">
                  <a16:creationId xmlns:a16="http://schemas.microsoft.com/office/drawing/2014/main" id="{9CCECC5F-99C1-BF4A-9504-2CB60DF2AE6E}"/>
                </a:ext>
              </a:extLst>
            </p:cNvPr>
            <p:cNvSpPr/>
            <p:nvPr/>
          </p:nvSpPr>
          <p:spPr>
            <a:xfrm>
              <a:off x="991660" y="3167828"/>
              <a:ext cx="6465774" cy="304940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5A6B86"/>
                </a:solidFill>
              </a:endParaRPr>
            </a:p>
          </p:txBody>
        </p:sp>
        <p:sp>
          <p:nvSpPr>
            <p:cNvPr id="59" name="TextBox 58">
              <a:extLst>
                <a:ext uri="{FF2B5EF4-FFF2-40B4-BE49-F238E27FC236}">
                  <a16:creationId xmlns:a16="http://schemas.microsoft.com/office/drawing/2014/main" id="{BA45DF51-13F7-3B4D-AC67-03E0318D156C}"/>
                </a:ext>
              </a:extLst>
            </p:cNvPr>
            <p:cNvSpPr txBox="1"/>
            <p:nvPr/>
          </p:nvSpPr>
          <p:spPr>
            <a:xfrm>
              <a:off x="1344310" y="3178145"/>
              <a:ext cx="4081129" cy="369332"/>
            </a:xfrm>
            <a:prstGeom prst="rect">
              <a:avLst/>
            </a:prstGeom>
            <a:noFill/>
          </p:spPr>
          <p:txBody>
            <a:bodyPr wrap="square" rtlCol="0">
              <a:spAutoFit/>
            </a:bodyPr>
            <a:lstStyle/>
            <a:p>
              <a:pPr algn="ctr" rtl="0"/>
              <a:r>
                <a:rPr lang="pt-BR">
                  <a:ea typeface="Amazon Ember" panose="020B0603020204020204" pitchFamily="34" charset="0"/>
                  <a:cs typeface="Amazon Ember" panose="020B0603020204020204" pitchFamily="34" charset="0"/>
                </a:rPr>
                <a:t>Pilha do AWS CloudFormation</a:t>
              </a:r>
            </a:p>
          </p:txBody>
        </p:sp>
        <p:pic>
          <p:nvPicPr>
            <p:cNvPr id="60" name="Graphic 59">
              <a:extLst>
                <a:ext uri="{FF2B5EF4-FFF2-40B4-BE49-F238E27FC236}">
                  <a16:creationId xmlns:a16="http://schemas.microsoft.com/office/drawing/2014/main" id="{A22EEA17-F600-F748-9C41-AB28CF427714}"/>
                </a:ext>
                <a:ext uri="{C183D7F6-B498-43B3-948B-1728B52AA6E4}">
                  <adec:decorative xmlns:adec="http://schemas.microsoft.com/office/drawing/2017/decorative" xmlns="" val="1"/>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203094" y="3614231"/>
              <a:ext cx="414234" cy="414234"/>
            </a:xfrm>
            <a:prstGeom prst="rect">
              <a:avLst/>
            </a:prstGeom>
          </p:spPr>
        </p:pic>
      </p:grpSp>
    </p:spTree>
    <p:custDataLst>
      <p:tags r:id="rId1"/>
    </p:custDataLst>
    <p:extLst>
      <p:ext uri="{BB962C8B-B14F-4D97-AF65-F5344CB8AC3E}">
        <p14:creationId xmlns:p14="http://schemas.microsoft.com/office/powerpoint/2010/main" val="3839393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10: Automatizar a arquitetura</a:t>
            </a:r>
          </a:p>
        </p:txBody>
      </p:sp>
      <p:sp>
        <p:nvSpPr>
          <p:cNvPr id="2" name="Title 1"/>
          <p:cNvSpPr>
            <a:spLocks noGrp="1"/>
          </p:cNvSpPr>
          <p:nvPr>
            <p:ph type="title"/>
          </p:nvPr>
        </p:nvSpPr>
        <p:spPr/>
        <p:txBody>
          <a:bodyPr rtlCol="0">
            <a:noAutofit/>
          </a:bodyPr>
          <a:lstStyle/>
          <a:p>
            <a:pPr rtl="0"/>
            <a:r>
              <a:rPr lang="pt-BR" sz="4000">
                <a:latin typeface="+mj-lt"/>
              </a:rPr>
              <a:t>Seção 5: AWS Elastic Beanstalk</a:t>
            </a:r>
          </a:p>
        </p:txBody>
      </p:sp>
    </p:spTree>
    <p:custDataLst>
      <p:tags r:id="rId1"/>
    </p:custDataLst>
    <p:extLst>
      <p:ext uri="{BB962C8B-B14F-4D97-AF65-F5344CB8AC3E}">
        <p14:creationId xmlns:p14="http://schemas.microsoft.com/office/powerpoint/2010/main" val="155089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8EBF-EC2B-B14C-BE7E-619DDCDB26F4}"/>
              </a:ext>
            </a:extLst>
          </p:cNvPr>
          <p:cNvSpPr>
            <a:spLocks noGrp="1"/>
          </p:cNvSpPr>
          <p:nvPr>
            <p:ph type="title"/>
          </p:nvPr>
        </p:nvSpPr>
        <p:spPr/>
        <p:txBody>
          <a:bodyPr rtlCol="0"/>
          <a:lstStyle/>
          <a:p>
            <a:pPr rtl="0"/>
            <a:r>
              <a:rPr lang="pt-BR"/>
              <a:t>Desafios gerais</a:t>
            </a:r>
          </a:p>
        </p:txBody>
      </p:sp>
      <p:pic>
        <p:nvPicPr>
          <p:cNvPr id="9" name="Graphic 8">
            <a:extLst>
              <a:ext uri="{FF2B5EF4-FFF2-40B4-BE49-F238E27FC236}">
                <a16:creationId xmlns:a16="http://schemas.microsoft.com/office/drawing/2014/main" id="{D8F3DB87-4F3A-C342-8868-89A03D456F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0540" y="3403892"/>
            <a:ext cx="914400" cy="914400"/>
          </a:xfrm>
          <a:prstGeom prst="rect">
            <a:avLst/>
          </a:prstGeom>
        </p:spPr>
      </p:pic>
      <p:pic>
        <p:nvPicPr>
          <p:cNvPr id="15" name="Graphic 14">
            <a:extLst>
              <a:ext uri="{FF2B5EF4-FFF2-40B4-BE49-F238E27FC236}">
                <a16:creationId xmlns:a16="http://schemas.microsoft.com/office/drawing/2014/main" id="{DF37D6E9-0E10-0A4F-A384-CEE74F20237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0540" y="4664752"/>
            <a:ext cx="914400" cy="914400"/>
          </a:xfrm>
          <a:prstGeom prst="rect">
            <a:avLst/>
          </a:prstGeom>
        </p:spPr>
      </p:pic>
      <p:pic>
        <p:nvPicPr>
          <p:cNvPr id="21" name="Graphic 20">
            <a:extLst>
              <a:ext uri="{FF2B5EF4-FFF2-40B4-BE49-F238E27FC236}">
                <a16:creationId xmlns:a16="http://schemas.microsoft.com/office/drawing/2014/main" id="{C328F4FA-375D-7045-B5B3-6EBF920DE65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4004" y="2011019"/>
            <a:ext cx="914400" cy="914400"/>
          </a:xfrm>
          <a:prstGeom prst="rect">
            <a:avLst/>
          </a:prstGeom>
        </p:spPr>
      </p:pic>
      <p:sp>
        <p:nvSpPr>
          <p:cNvPr id="3" name="Content Placeholder 2">
            <a:extLst>
              <a:ext uri="{FF2B5EF4-FFF2-40B4-BE49-F238E27FC236}">
                <a16:creationId xmlns:a16="http://schemas.microsoft.com/office/drawing/2014/main" id="{A06C6EF6-F4C2-9A4A-B573-CB296E034B63}"/>
              </a:ext>
            </a:extLst>
          </p:cNvPr>
          <p:cNvSpPr>
            <a:spLocks noGrp="1"/>
          </p:cNvSpPr>
          <p:nvPr>
            <p:ph idx="1"/>
          </p:nvPr>
        </p:nvSpPr>
        <p:spPr>
          <a:xfrm>
            <a:off x="1334940" y="1951416"/>
            <a:ext cx="5545229" cy="4006017"/>
          </a:xfrm>
        </p:spPr>
        <p:txBody>
          <a:bodyPr rtlCol="0"/>
          <a:lstStyle/>
          <a:p>
            <a:pPr marL="0" indent="0" rtl="0">
              <a:buClr>
                <a:schemeClr val="tx1">
                  <a:lumMod val="85000"/>
                  <a:lumOff val="15000"/>
                </a:schemeClr>
              </a:buClr>
              <a:buNone/>
            </a:pP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gerenciamento da infraestrutura </a:t>
            </a:r>
            <a:r>
              <a:rPr lang="pt-BR" sz="2400" dirty="0"/>
              <a:t>baseado na implantação da aplicação pode ser </a:t>
            </a:r>
            <a:r>
              <a:rPr lang="pt-BR" sz="2400" i="1" dirty="0"/>
              <a:t>difícil</a:t>
            </a:r>
          </a:p>
          <a:p>
            <a:pPr rtl="0">
              <a:buClr>
                <a:schemeClr val="tx1">
                  <a:lumMod val="85000"/>
                  <a:lumOff val="15000"/>
                </a:schemeClr>
              </a:buClr>
            </a:pPr>
            <a:endParaRPr lang="en-US" sz="2400" dirty="0"/>
          </a:p>
          <a:p>
            <a:pPr marL="0" indent="0" rtl="0">
              <a:buClr>
                <a:schemeClr val="tx1">
                  <a:lumMod val="85000"/>
                  <a:lumOff val="15000"/>
                </a:schemeClr>
              </a:buClr>
              <a:buNone/>
            </a:pPr>
            <a:r>
              <a:rPr lang="pt-BR" sz="2400" dirty="0"/>
              <a:t>Pode ser </a:t>
            </a:r>
            <a:r>
              <a:rPr lang="pt-BR" sz="2400" i="1" dirty="0"/>
              <a:t>demorado </a:t>
            </a:r>
            <a:r>
              <a:rPr lang="pt-BR" sz="2400" dirty="0"/>
              <a:t>gerenciar e configurar servidores</a:t>
            </a:r>
          </a:p>
          <a:p>
            <a:pPr rtl="0">
              <a:buClr>
                <a:schemeClr val="tx1">
                  <a:lumMod val="85000"/>
                  <a:lumOff val="15000"/>
                </a:schemeClr>
              </a:buClr>
            </a:pPr>
            <a:endParaRPr lang="en-US" sz="2400" dirty="0"/>
          </a:p>
          <a:p>
            <a:pPr marL="0" indent="0" rtl="0">
              <a:buClr>
                <a:schemeClr val="tx1">
                  <a:lumMod val="85000"/>
                  <a:lumOff val="15000"/>
                </a:schemeClr>
              </a:buClr>
              <a:buNone/>
            </a:pPr>
            <a:r>
              <a:rPr lang="pt-BR" sz="2400" dirty="0"/>
              <a:t>Você pode </a:t>
            </a:r>
            <a:r>
              <a:rPr lang="pt-BR" sz="2400" i="1" dirty="0"/>
              <a:t>não ter consistência </a:t>
            </a:r>
            <a:r>
              <a:rPr lang="pt-BR" sz="2400" dirty="0"/>
              <a:t>em muitos projetos ou aplicações</a:t>
            </a:r>
          </a:p>
        </p:txBody>
      </p:sp>
      <p:pic>
        <p:nvPicPr>
          <p:cNvPr id="7" name="Picture 6" descr="person staring at a wall full on question marks.">
            <a:extLst>
              <a:ext uri="{FF2B5EF4-FFF2-40B4-BE49-F238E27FC236}">
                <a16:creationId xmlns:a16="http://schemas.microsoft.com/office/drawing/2014/main" id="{7BB585F2-F615-AD4F-9DB3-E8E5ED9873D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12922" y="2083895"/>
            <a:ext cx="4880900" cy="3641834"/>
          </a:xfrm>
          <a:prstGeom prst="rect">
            <a:avLst/>
          </a:prstGeom>
        </p:spPr>
      </p:pic>
    </p:spTree>
    <p:custDataLst>
      <p:tags r:id="rId1"/>
    </p:custDataLst>
    <p:extLst>
      <p:ext uri="{BB962C8B-B14F-4D97-AF65-F5344CB8AC3E}">
        <p14:creationId xmlns:p14="http://schemas.microsoft.com/office/powerpoint/2010/main" val="253530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10: Automatizar a arquitetura</a:t>
            </a:r>
          </a:p>
        </p:txBody>
      </p:sp>
      <p:sp>
        <p:nvSpPr>
          <p:cNvPr id="2" name="Title 1"/>
          <p:cNvSpPr>
            <a:spLocks noGrp="1"/>
          </p:cNvSpPr>
          <p:nvPr>
            <p:ph type="title"/>
          </p:nvPr>
        </p:nvSpPr>
        <p:spPr/>
        <p:txBody>
          <a:bodyPr rtlCol="0">
            <a:noAutofit/>
          </a:bodyPr>
          <a:lstStyle/>
          <a:p>
            <a:pPr rtl="0"/>
            <a:r>
              <a:rPr lang="pt-BR" sz="4000">
                <a:latin typeface="+mj-lt"/>
              </a:rPr>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AWS Elastic 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02158" y="2467257"/>
            <a:ext cx="1298034" cy="1298034"/>
          </a:xfrm>
          <a:prstGeom prst="rect">
            <a:avLst/>
          </a:prstGeom>
        </p:spPr>
      </p:pic>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xmlns=""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rtl="0"/>
            <a:r>
              <a:rPr lang="pt-BR" sz="2400">
                <a:latin typeface="Amazon Ember" panose="02000000000000000000" pitchFamily="2" charset="0"/>
                <a:ea typeface="Amazon Ember" panose="02000000000000000000" pitchFamily="2" charset="0"/>
              </a:rPr>
              <a:t>AWS Elastic Beanstalk</a:t>
            </a:r>
            <a:endParaRPr lang="en-US" sz="2400" dirty="0">
              <a:latin typeface="Amazon Ember" panose="02000000000000000000" pitchFamily="2" charset="0"/>
              <a:ea typeface="Amazon Ember" panose="02000000000000000000" pitchFamily="2" charset="0"/>
            </a:endParaRPr>
          </a:p>
        </p:txBody>
      </p:sp>
      <p:sp>
        <p:nvSpPr>
          <p:cNvPr id="18" name="Rectangle 17">
            <a:extLst>
              <a:ext uri="{FF2B5EF4-FFF2-40B4-BE49-F238E27FC236}">
                <a16:creationId xmlns:a16="http://schemas.microsoft.com/office/drawing/2014/main" id="{3592F7D5-206F-EE4F-99DE-53755EA8CE8E}"/>
              </a:ext>
              <a:ext uri="{C183D7F6-B498-43B3-948B-1728B52AA6E4}">
                <adec:decorative xmlns:adec="http://schemas.microsoft.com/office/drawing/2017/decorative" xmlns="" val="1"/>
              </a:ext>
            </a:extLst>
          </p:cNvPr>
          <p:cNvSpPr/>
          <p:nvPr/>
        </p:nvSpPr>
        <p:spPr>
          <a:xfrm>
            <a:off x="781635" y="1953410"/>
            <a:ext cx="2346215" cy="3288774"/>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Content Placeholder 2"/>
          <p:cNvSpPr>
            <a:spLocks noGrp="1"/>
          </p:cNvSpPr>
          <p:nvPr>
            <p:ph idx="1"/>
          </p:nvPr>
        </p:nvSpPr>
        <p:spPr>
          <a:xfrm>
            <a:off x="3697941" y="1356515"/>
            <a:ext cx="7859806" cy="4648788"/>
          </a:xfrm>
        </p:spPr>
        <p:txBody>
          <a:bodyPr rtlCol="0"/>
          <a:lstStyle/>
          <a:p>
            <a:pPr rtl="0"/>
            <a:r>
              <a:rPr lang="pt-BR" sz="2400"/>
              <a:t>Uma maneira fácil de colocar </a:t>
            </a:r>
            <a:r>
              <a:rPr lang="pt-BR" sz="2400">
                <a:solidFill>
                  <a:schemeClr val="accent5"/>
                </a:solidFill>
                <a:latin typeface="Amazon Ember" panose="02000000000000000000" pitchFamily="2" charset="0"/>
                <a:ea typeface="Amazon Ember" panose="02000000000000000000" pitchFamily="2" charset="0"/>
              </a:rPr>
              <a:t>as aplicações Web</a:t>
            </a:r>
            <a:r>
              <a:rPr lang="pt-BR" sz="2400"/>
              <a:t> em execução</a:t>
            </a:r>
          </a:p>
          <a:p>
            <a:pPr lvl="1" rtl="0"/>
            <a:endParaRPr lang="en-US" sz="2000" dirty="0"/>
          </a:p>
          <a:p>
            <a:pPr rtl="0"/>
            <a:r>
              <a:rPr lang="pt-BR" sz="2400">
                <a:solidFill>
                  <a:schemeClr val="accent5"/>
                </a:solidFill>
                <a:latin typeface="Amazon Ember" panose="02000000000000000000" pitchFamily="2" charset="0"/>
                <a:ea typeface="Amazon Ember" panose="02000000000000000000" pitchFamily="2" charset="0"/>
              </a:rPr>
              <a:t>Um serviço gerenciado</a:t>
            </a:r>
            <a:r>
              <a:rPr lang="pt-BR" sz="2400"/>
              <a:t> que lida automaticamente com: </a:t>
            </a:r>
            <a:endParaRPr lang="en-US" dirty="0"/>
          </a:p>
          <a:p>
            <a:pPr lvl="1" rtl="0"/>
            <a:r>
              <a:rPr lang="pt-BR" sz="2000"/>
              <a:t>Provisionamento e configuração da infraestrutura</a:t>
            </a:r>
          </a:p>
          <a:p>
            <a:pPr lvl="1" rtl="0"/>
            <a:r>
              <a:rPr lang="pt-BR" sz="2000"/>
              <a:t>Implantação</a:t>
            </a:r>
          </a:p>
          <a:p>
            <a:pPr lvl="1" rtl="0"/>
            <a:r>
              <a:rPr lang="pt-BR" sz="2000"/>
              <a:t>Balanceamento de carga</a:t>
            </a:r>
          </a:p>
          <a:p>
            <a:pPr lvl="1" rtl="0"/>
            <a:r>
              <a:rPr lang="pt-BR" sz="2000"/>
              <a:t>Escalabilidade automática</a:t>
            </a:r>
          </a:p>
          <a:p>
            <a:pPr lvl="1" rtl="0"/>
            <a:r>
              <a:rPr lang="pt-BR" sz="2000"/>
              <a:t>Monitoramento de integridade</a:t>
            </a:r>
          </a:p>
          <a:p>
            <a:pPr lvl="1" rtl="0"/>
            <a:r>
              <a:rPr lang="pt-BR" sz="2000"/>
              <a:t>Análise e depuração</a:t>
            </a:r>
          </a:p>
          <a:p>
            <a:pPr lvl="1" rtl="0"/>
            <a:r>
              <a:rPr lang="pt-BR" sz="2000"/>
              <a:t>Registro em log</a:t>
            </a:r>
          </a:p>
          <a:p>
            <a:pPr lvl="1" rtl="0"/>
            <a:endParaRPr lang="en-US" sz="2000" dirty="0"/>
          </a:p>
          <a:p>
            <a:pPr rtl="0"/>
            <a:r>
              <a:rPr lang="pt-BR" sz="2400"/>
              <a:t>Não há custo adicional para usá-lo</a:t>
            </a:r>
          </a:p>
          <a:p>
            <a:pPr lvl="1" rtl="0"/>
            <a:r>
              <a:rPr lang="pt-BR" sz="2000"/>
              <a:t>Pague somente pelos recursos subjacentes usados</a:t>
            </a:r>
          </a:p>
        </p:txBody>
      </p:sp>
      <p:grpSp>
        <p:nvGrpSpPr>
          <p:cNvPr id="6" name="Group 5">
            <a:extLst>
              <a:ext uri="{FF2B5EF4-FFF2-40B4-BE49-F238E27FC236}">
                <a16:creationId xmlns:a16="http://schemas.microsoft.com/office/drawing/2014/main" id="{E867CE79-6CB2-6143-9CC4-601B96077FF3}"/>
              </a:ext>
              <a:ext uri="{C183D7F6-B498-43B3-948B-1728B52AA6E4}">
                <adec:decorative xmlns:adec="http://schemas.microsoft.com/office/drawing/2017/decorative" xmlns="" val="1"/>
              </a:ext>
            </a:extLst>
          </p:cNvPr>
          <p:cNvGrpSpPr/>
          <p:nvPr/>
        </p:nvGrpSpPr>
        <p:grpSpPr>
          <a:xfrm>
            <a:off x="9299927" y="2996734"/>
            <a:ext cx="2434649" cy="2327719"/>
            <a:chOff x="9299927" y="2996734"/>
            <a:chExt cx="2434649" cy="2327719"/>
          </a:xfrm>
        </p:grpSpPr>
        <p:pic>
          <p:nvPicPr>
            <p:cNvPr id="7" name="Graphic 6" descr="Scales of justice">
              <a:extLst>
                <a:ext uri="{FF2B5EF4-FFF2-40B4-BE49-F238E27FC236}">
                  <a16:creationId xmlns:a16="http://schemas.microsoft.com/office/drawing/2014/main" id="{EBC0CBA3-1018-4E4B-A72B-881D2551779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797513" y="4387390"/>
              <a:ext cx="937063" cy="937063"/>
            </a:xfrm>
            <a:prstGeom prst="rect">
              <a:avLst/>
            </a:prstGeom>
          </p:spPr>
        </p:pic>
        <p:grpSp>
          <p:nvGrpSpPr>
            <p:cNvPr id="11" name="Group 10">
              <a:extLst>
                <a:ext uri="{FF2B5EF4-FFF2-40B4-BE49-F238E27FC236}">
                  <a16:creationId xmlns:a16="http://schemas.microsoft.com/office/drawing/2014/main" id="{5FBE4877-1801-DA4E-8773-A902E5ADEE2D}"/>
                </a:ext>
              </a:extLst>
            </p:cNvPr>
            <p:cNvGrpSpPr/>
            <p:nvPr/>
          </p:nvGrpSpPr>
          <p:grpSpPr>
            <a:xfrm>
              <a:off x="9299927" y="3765291"/>
              <a:ext cx="1101373" cy="1090631"/>
              <a:chOff x="6582317" y="1569493"/>
              <a:chExt cx="1674579" cy="1658246"/>
            </a:xfrm>
          </p:grpSpPr>
          <p:sp>
            <p:nvSpPr>
              <p:cNvPr id="14" name="Cube 13">
                <a:extLst>
                  <a:ext uri="{FF2B5EF4-FFF2-40B4-BE49-F238E27FC236}">
                    <a16:creationId xmlns:a16="http://schemas.microsoft.com/office/drawing/2014/main" id="{E49EFBE6-106B-174B-B38C-D6849EDFB039}"/>
                  </a:ext>
                </a:extLst>
              </p:cNvPr>
              <p:cNvSpPr/>
              <p:nvPr/>
            </p:nvSpPr>
            <p:spPr>
              <a:xfrm>
                <a:off x="6851176" y="1965278"/>
                <a:ext cx="982639" cy="928047"/>
              </a:xfrm>
              <a:prstGeom prst="cub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5" name="Straight Arrow Connector 14">
                <a:extLst>
                  <a:ext uri="{FF2B5EF4-FFF2-40B4-BE49-F238E27FC236}">
                    <a16:creationId xmlns:a16="http://schemas.microsoft.com/office/drawing/2014/main" id="{C1D57E9E-5294-3E4E-A25A-A5B58ABF3E0C}"/>
                  </a:ext>
                </a:extLst>
              </p:cNvPr>
              <p:cNvCxnSpPr>
                <a:cxnSpLocks/>
              </p:cNvCxnSpPr>
              <p:nvPr/>
            </p:nvCxnSpPr>
            <p:spPr>
              <a:xfrm flipH="1" flipV="1">
                <a:off x="7094105" y="1569493"/>
                <a:ext cx="2729" cy="106721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281757-316A-EE4B-B1CA-6749B28EA7FD}"/>
                  </a:ext>
                </a:extLst>
              </p:cNvPr>
              <p:cNvCxnSpPr>
                <a:cxnSpLocks/>
              </p:cNvCxnSpPr>
              <p:nvPr/>
            </p:nvCxnSpPr>
            <p:spPr>
              <a:xfrm>
                <a:off x="7096834" y="2620982"/>
                <a:ext cx="1160062" cy="1572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4425F2-AB36-FA49-91CC-D6CC536BC540}"/>
                  </a:ext>
                </a:extLst>
              </p:cNvPr>
              <p:cNvCxnSpPr>
                <a:cxnSpLocks/>
              </p:cNvCxnSpPr>
              <p:nvPr/>
            </p:nvCxnSpPr>
            <p:spPr>
              <a:xfrm flipH="1">
                <a:off x="6582317" y="2605231"/>
                <a:ext cx="511788" cy="62250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9" name="Graphic 18" descr="Research">
              <a:extLst>
                <a:ext uri="{FF2B5EF4-FFF2-40B4-BE49-F238E27FC236}">
                  <a16:creationId xmlns:a16="http://schemas.microsoft.com/office/drawing/2014/main" id="{4EDA86CA-03A2-3846-AA10-904EDE84BDF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428904" y="2996734"/>
              <a:ext cx="981461" cy="981461"/>
            </a:xfrm>
            <a:prstGeom prst="rect">
              <a:avLst/>
            </a:prstGeom>
          </p:spPr>
        </p:pic>
      </p:grpSp>
    </p:spTree>
    <p:custDataLst>
      <p:tags r:id="rId1"/>
    </p:custDataLst>
    <p:extLst>
      <p:ext uri="{BB962C8B-B14F-4D97-AF65-F5344CB8AC3E}">
        <p14:creationId xmlns:p14="http://schemas.microsoft.com/office/powerpoint/2010/main" val="335594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t>Implantações do AWS Elastic Beanstalk</a:t>
            </a:r>
          </a:p>
        </p:txBody>
      </p:sp>
      <p:sp>
        <p:nvSpPr>
          <p:cNvPr id="3" name="Content Placeholder 2"/>
          <p:cNvSpPr>
            <a:spLocks noGrp="1"/>
          </p:cNvSpPr>
          <p:nvPr>
            <p:ph idx="1"/>
          </p:nvPr>
        </p:nvSpPr>
        <p:spPr>
          <a:xfrm>
            <a:off x="251595" y="1270818"/>
            <a:ext cx="5762725" cy="4648788"/>
          </a:xfrm>
        </p:spPr>
        <p:txBody>
          <a:bodyPr rtlCol="0"/>
          <a:lstStyle/>
          <a:p>
            <a:pPr rtl="0"/>
            <a:r>
              <a:rPr lang="pt-BR"/>
              <a:t>Ele oferece suporte a aplicações Web criadas para plataformas comuns </a:t>
            </a:r>
          </a:p>
          <a:p>
            <a:pPr lvl="1" rtl="0">
              <a:buClr>
                <a:schemeClr val="tx1"/>
              </a:buClr>
            </a:pPr>
            <a:r>
              <a:rPr lang="pt-BR">
                <a:solidFill>
                  <a:schemeClr val="accent5"/>
                </a:solidFill>
                <a:latin typeface="Amazon Ember" panose="02000000000000000000" pitchFamily="2" charset="0"/>
                <a:ea typeface="Amazon Ember" panose="02000000000000000000" pitchFamily="2" charset="0"/>
              </a:rPr>
              <a:t>Java</a:t>
            </a:r>
            <a:r>
              <a:rPr lang="pt-BR"/>
              <a:t>, </a:t>
            </a:r>
            <a:r>
              <a:rPr lang="pt-BR">
                <a:solidFill>
                  <a:schemeClr val="accent5"/>
                </a:solidFill>
                <a:latin typeface="Amazon Ember" panose="02000000000000000000" pitchFamily="2" charset="0"/>
                <a:ea typeface="Amazon Ember" panose="02000000000000000000" pitchFamily="2" charset="0"/>
              </a:rPr>
              <a:t>.NET</a:t>
            </a:r>
            <a:r>
              <a:rPr lang="pt-BR"/>
              <a:t>, </a:t>
            </a:r>
            <a:r>
              <a:rPr lang="pt-BR">
                <a:solidFill>
                  <a:schemeClr val="accent5"/>
                </a:solidFill>
                <a:latin typeface="Amazon Ember" panose="02000000000000000000" pitchFamily="2" charset="0"/>
                <a:ea typeface="Amazon Ember" panose="02000000000000000000" pitchFamily="2" charset="0"/>
              </a:rPr>
              <a:t>PHP</a:t>
            </a:r>
            <a:r>
              <a:rPr lang="pt-BR"/>
              <a:t>, </a:t>
            </a:r>
            <a:r>
              <a:rPr lang="pt-BR">
                <a:solidFill>
                  <a:schemeClr val="accent5"/>
                </a:solidFill>
                <a:latin typeface="Amazon Ember" panose="02000000000000000000" pitchFamily="2" charset="0"/>
                <a:ea typeface="Amazon Ember" panose="02000000000000000000" pitchFamily="2" charset="0"/>
              </a:rPr>
              <a:t>Node.js</a:t>
            </a:r>
            <a:r>
              <a:rPr lang="pt-BR"/>
              <a:t>, </a:t>
            </a:r>
            <a:r>
              <a:rPr lang="pt-BR" smtClean="0"/>
              <a:t/>
            </a:r>
            <a:br>
              <a:rPr lang="pt-BR" smtClean="0"/>
            </a:br>
            <a:r>
              <a:rPr lang="pt-BR" smtClean="0">
                <a:solidFill>
                  <a:schemeClr val="accent5"/>
                </a:solidFill>
                <a:latin typeface="Amazon Ember" panose="02000000000000000000" pitchFamily="2" charset="0"/>
                <a:ea typeface="Amazon Ember" panose="02000000000000000000" pitchFamily="2" charset="0"/>
              </a:rPr>
              <a:t>Python</a:t>
            </a:r>
            <a:r>
              <a:rPr lang="pt-BR"/>
              <a:t>, </a:t>
            </a:r>
            <a:r>
              <a:rPr lang="pt-BR">
                <a:solidFill>
                  <a:schemeClr val="accent5"/>
                </a:solidFill>
                <a:latin typeface="Amazon Ember" panose="02000000000000000000" pitchFamily="2" charset="0"/>
                <a:ea typeface="Amazon Ember" panose="02000000000000000000" pitchFamily="2" charset="0"/>
              </a:rPr>
              <a:t>Ruby</a:t>
            </a:r>
            <a:r>
              <a:rPr lang="pt-BR"/>
              <a:t>, </a:t>
            </a:r>
            <a:r>
              <a:rPr lang="pt-BR">
                <a:solidFill>
                  <a:schemeClr val="accent5"/>
                </a:solidFill>
                <a:latin typeface="Amazon Ember" panose="02000000000000000000" pitchFamily="2" charset="0"/>
                <a:ea typeface="Amazon Ember" panose="02000000000000000000" pitchFamily="2" charset="0"/>
              </a:rPr>
              <a:t>Go</a:t>
            </a:r>
            <a:r>
              <a:rPr lang="pt-BR"/>
              <a:t> e </a:t>
            </a:r>
            <a:r>
              <a:rPr lang="pt-BR">
                <a:solidFill>
                  <a:schemeClr val="accent5"/>
                </a:solidFill>
                <a:latin typeface="Amazon Ember" panose="02000000000000000000" pitchFamily="2" charset="0"/>
                <a:ea typeface="Amazon Ember" panose="02000000000000000000" pitchFamily="2" charset="0"/>
              </a:rPr>
              <a:t>Docker</a:t>
            </a:r>
          </a:p>
          <a:p>
            <a:pPr lvl="1" rtl="0"/>
            <a:endParaRPr lang="en-US" dirty="0"/>
          </a:p>
          <a:p>
            <a:pPr rtl="0"/>
            <a:r>
              <a:rPr lang="pt-BR"/>
              <a:t>Faça upload do seu código</a:t>
            </a:r>
          </a:p>
          <a:p>
            <a:pPr lvl="1" rtl="0"/>
            <a:r>
              <a:rPr lang="pt-BR"/>
              <a:t>O Elastic Beanstalk lida automaticamente com a implantação</a:t>
            </a:r>
          </a:p>
          <a:p>
            <a:pPr lvl="1" rtl="0"/>
            <a:r>
              <a:rPr lang="pt-BR"/>
              <a:t>Implanta em servidores como Apache, NGINX, Passenger, Puma e Microsoft Internet Information Services (IIS)</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282628" y="2471552"/>
            <a:ext cx="6279894" cy="2644013"/>
            <a:chOff x="2644898" y="3048623"/>
            <a:chExt cx="6279894" cy="2644013"/>
          </a:xfrm>
        </p:grpSpPr>
        <p:pic>
          <p:nvPicPr>
            <p:cNvPr id="13" name="Picture 12">
              <a:extLst>
                <a:ext uri="{FF2B5EF4-FFF2-40B4-BE49-F238E27FC236}">
                  <a16:creationId xmlns:a16="http://schemas.microsoft.com/office/drawing/2014/main" id="{EB32E947-36D1-354B-ABE8-AF3D948F557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31735" y="3146519"/>
              <a:ext cx="952505" cy="276999"/>
            </a:xfrm>
            <a:prstGeom prst="rect">
              <a:avLst/>
            </a:prstGeom>
            <a:noFill/>
          </p:spPr>
          <p:txBody>
            <a:bodyPr wrap="none" rtlCol="0">
              <a:spAutoFit/>
            </a:bodyPr>
            <a:lstStyle/>
            <a:p>
              <a:pPr rtl="0"/>
              <a:r>
                <a:rPr lang="pt-BR" sz="12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Seu código</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92744" y="3637660"/>
              <a:ext cx="1188146" cy="276999"/>
            </a:xfrm>
            <a:prstGeom prst="rect">
              <a:avLst/>
            </a:prstGeom>
            <a:noFill/>
          </p:spPr>
          <p:txBody>
            <a:bodyPr wrap="none" rtlCol="0">
              <a:spAutoFit/>
            </a:bodyPr>
            <a:lstStyle/>
            <a:p>
              <a:pPr rtl="0"/>
              <a:r>
                <a:rPr lang="pt-BR" sz="1200">
                  <a:latin typeface="Amazon Ember" panose="02000000000000000000" pitchFamily="2" charset="0"/>
                  <a:ea typeface="Amazon Ember" panose="02000000000000000000" pitchFamily="2" charset="0"/>
                  <a:cs typeface="Amazon Ember Light" panose="020B0403020204020204" pitchFamily="34" charset="0"/>
                </a:rPr>
                <a:t>Servidor HTTP</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679783" y="4035099"/>
              <a:ext cx="1736373" cy="276999"/>
            </a:xfrm>
            <a:prstGeom prst="rect">
              <a:avLst/>
            </a:prstGeom>
            <a:noFill/>
          </p:spPr>
          <p:txBody>
            <a:bodyPr wrap="none" rtlCol="0">
              <a:spAutoFit/>
            </a:bodyPr>
            <a:lstStyle/>
            <a:p>
              <a:pPr rtl="0"/>
              <a:r>
                <a:rPr lang="pt-BR" sz="1200">
                  <a:latin typeface="Amazon Ember" panose="02000000000000000000" pitchFamily="2" charset="0"/>
                  <a:ea typeface="Amazon Ember" panose="02000000000000000000" pitchFamily="2" charset="0"/>
                  <a:cs typeface="Amazon Ember Light" panose="020B0403020204020204" pitchFamily="34" charset="0"/>
                </a:rPr>
                <a:t>Servidor de aplicações</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404985" y="4437071"/>
              <a:ext cx="1882247" cy="276999"/>
            </a:xfrm>
            <a:prstGeom prst="rect">
              <a:avLst/>
            </a:prstGeom>
            <a:noFill/>
          </p:spPr>
          <p:txBody>
            <a:bodyPr wrap="none" rtlCol="0">
              <a:spAutoFit/>
            </a:bodyPr>
            <a:lstStyle/>
            <a:p>
              <a:pPr rtl="0"/>
              <a:r>
                <a:rPr lang="pt-BR" sz="1200">
                  <a:latin typeface="Amazon Ember" panose="02000000000000000000" pitchFamily="2" charset="0"/>
                  <a:ea typeface="Amazon Ember" panose="02000000000000000000" pitchFamily="2" charset="0"/>
                  <a:cs typeface="Amazon Ember Light" panose="020B0403020204020204" pitchFamily="34" charset="0"/>
                </a:rPr>
                <a:t>Intérprete de linguagem</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82989" y="4877103"/>
              <a:ext cx="1593706" cy="276999"/>
            </a:xfrm>
            <a:prstGeom prst="rect">
              <a:avLst/>
            </a:prstGeom>
            <a:noFill/>
          </p:spPr>
          <p:txBody>
            <a:bodyPr wrap="none" rtlCol="0">
              <a:spAutoFit/>
            </a:bodyPr>
            <a:lstStyle/>
            <a:p>
              <a:pPr rtl="0"/>
              <a:r>
                <a:rPr lang="pt-BR" sz="1200">
                  <a:latin typeface="Amazon Ember" panose="02000000000000000000" pitchFamily="2" charset="0"/>
                  <a:ea typeface="Amazon Ember" panose="02000000000000000000" pitchFamily="2" charset="0"/>
                  <a:cs typeface="Amazon Ember Light" panose="020B0403020204020204" pitchFamily="34" charset="0"/>
                </a:rPr>
                <a:t>Sistema operacional</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17445" y="5219219"/>
              <a:ext cx="510076" cy="276999"/>
            </a:xfrm>
            <a:prstGeom prst="rect">
              <a:avLst/>
            </a:prstGeom>
            <a:noFill/>
          </p:spPr>
          <p:txBody>
            <a:bodyPr wrap="none" rtlCol="0">
              <a:spAutoFit/>
            </a:bodyPr>
            <a:lstStyle/>
            <a:p>
              <a:pPr rtl="0"/>
              <a:r>
                <a:rPr lang="pt-BR" sz="1200">
                  <a:latin typeface="Amazon Ember" panose="02000000000000000000" pitchFamily="2" charset="0"/>
                  <a:ea typeface="Amazon Ember" panose="02000000000000000000" pitchFamily="2"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latin typeface="Amazon Ember" panose="02000000000000000000" pitchFamily="2" charset="0"/>
                <a:ea typeface="Amazon Ember" panose="02000000000000000000" pitchFamily="2" charset="0"/>
              </a:endParaRPr>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solidFill>
                  <a:schemeClr val="accent5"/>
                </a:solidFill>
                <a:latin typeface="Amazon Ember" panose="02000000000000000000" pitchFamily="2" charset="0"/>
                <a:ea typeface="Amazon Ember" panose="02000000000000000000" pitchFamily="2" charset="0"/>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2644898" y="4425834"/>
              <a:ext cx="1285928" cy="276999"/>
            </a:xfrm>
            <a:prstGeom prst="rect">
              <a:avLst/>
            </a:prstGeom>
            <a:noFill/>
          </p:spPr>
          <p:txBody>
            <a:bodyPr wrap="none" rtlCol="0">
              <a:spAutoFit/>
            </a:bodyPr>
            <a:lstStyle/>
            <a:p>
              <a:pPr algn="ctr" rtl="0"/>
              <a:r>
                <a:rPr lang="pt-BR" sz="1200">
                  <a:latin typeface="Amazon Ember" panose="02000000000000000000" pitchFamily="2" charset="0"/>
                  <a:ea typeface="Amazon Ember" panose="02000000000000000000" pitchFamily="2" charset="0"/>
                  <a:cs typeface="Amazon Ember Light" panose="020B0403020204020204" pitchFamily="34" charset="0"/>
                </a:rPr>
                <a:t>A AWS gerencia</a:t>
              </a:r>
              <a:endParaRPr lang="en-US" sz="1200" dirty="0">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23" name="TextBox 22">
              <a:extLst>
                <a:ext uri="{FF2B5EF4-FFF2-40B4-BE49-F238E27FC236}">
                  <a16:creationId xmlns:a16="http://schemas.microsoft.com/office/drawing/2014/main" id="{ED80AAD5-01CE-7C44-B900-ECB186740C87}"/>
                </a:ext>
              </a:extLst>
            </p:cNvPr>
            <p:cNvSpPr txBox="1"/>
            <p:nvPr/>
          </p:nvSpPr>
          <p:spPr>
            <a:xfrm>
              <a:off x="2774740" y="3261344"/>
              <a:ext cx="1156086" cy="276999"/>
            </a:xfrm>
            <a:prstGeom prst="rect">
              <a:avLst/>
            </a:prstGeom>
            <a:noFill/>
          </p:spPr>
          <p:txBody>
            <a:bodyPr wrap="none" rtlCol="0">
              <a:spAutoFit/>
            </a:bodyPr>
            <a:lstStyle/>
            <a:p>
              <a:pPr algn="ctr" rtl="0"/>
              <a:r>
                <a:rPr lang="pt-BR" sz="12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Você gerencia</a:t>
              </a:r>
              <a:endParaRPr lang="en-US" sz="12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414262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E9B3-7F41-B141-BE79-1FDF045AE130}"/>
              </a:ext>
            </a:extLst>
          </p:cNvPr>
          <p:cNvSpPr>
            <a:spLocks noGrp="1"/>
          </p:cNvSpPr>
          <p:nvPr>
            <p:ph type="title"/>
          </p:nvPr>
        </p:nvSpPr>
        <p:spPr>
          <a:xfrm>
            <a:off x="419100" y="365125"/>
            <a:ext cx="9266438" cy="474119"/>
          </a:xfrm>
        </p:spPr>
        <p:txBody>
          <a:bodyPr rtlCol="0"/>
          <a:lstStyle/>
          <a:p>
            <a:pPr rtl="0"/>
            <a:r>
              <a:rPr lang="pt-BR" sz="3200"/>
              <a:t>Ambiente de aplicação Elastic Beanstalk</a:t>
            </a:r>
          </a:p>
        </p:txBody>
      </p:sp>
      <p:grpSp>
        <p:nvGrpSpPr>
          <p:cNvPr id="3" name="Group 2" descr="shows an example Elastic Beanstalk deployment with an auto scaling group behind an Elastic Load Balancer and app servers running on EC2 connected to an RDS instance.">
            <a:extLst>
              <a:ext uri="{FF2B5EF4-FFF2-40B4-BE49-F238E27FC236}">
                <a16:creationId xmlns:a16="http://schemas.microsoft.com/office/drawing/2014/main" id="{0ED6F9CD-DF52-A342-8CD9-4819C15C56EC}"/>
              </a:ext>
            </a:extLst>
          </p:cNvPr>
          <p:cNvGrpSpPr/>
          <p:nvPr/>
        </p:nvGrpSpPr>
        <p:grpSpPr>
          <a:xfrm>
            <a:off x="189783" y="1397272"/>
            <a:ext cx="11805923" cy="4839876"/>
            <a:chOff x="189783" y="1397272"/>
            <a:chExt cx="11805923" cy="4839876"/>
          </a:xfrm>
        </p:grpSpPr>
        <p:sp>
          <p:nvSpPr>
            <p:cNvPr id="14" name="TextBox 13">
              <a:extLst>
                <a:ext uri="{FF2B5EF4-FFF2-40B4-BE49-F238E27FC236}">
                  <a16:creationId xmlns:a16="http://schemas.microsoft.com/office/drawing/2014/main" id="{921235C9-A2AB-8144-A2BF-05EAA0E0928F}"/>
                </a:ext>
                <a:ext uri="{C183D7F6-B498-43B3-948B-1728B52AA6E4}">
                  <adec:decorative xmlns:adec="http://schemas.microsoft.com/office/drawing/2017/decorative" xmlns="" val="1"/>
                </a:ext>
              </a:extLst>
            </p:cNvPr>
            <p:cNvSpPr txBox="1"/>
            <p:nvPr/>
          </p:nvSpPr>
          <p:spPr>
            <a:xfrm>
              <a:off x="6273137" y="5286373"/>
              <a:ext cx="1367377" cy="523220"/>
            </a:xfrm>
            <a:prstGeom prst="rect">
              <a:avLst/>
            </a:prstGeom>
            <a:noFill/>
          </p:spPr>
          <p:txBody>
            <a:bodyPr wrap="square" rtlCol="0">
              <a:spAutoFit/>
            </a:bodyPr>
            <a:lstStyle/>
            <a:p>
              <a:pPr algn="ctr" rtl="0"/>
              <a:r>
                <a:rPr lang="pt-BR" sz="1400">
                  <a:ea typeface="Amazon Ember" panose="020B0603020204020204" pitchFamily="34" charset="0"/>
                  <a:cs typeface="Amazon Ember" panose="020B0603020204020204" pitchFamily="34" charset="0"/>
                </a:rPr>
                <a:t>Alarmes do CloudWatch</a:t>
              </a:r>
            </a:p>
          </p:txBody>
        </p:sp>
        <p:sp>
          <p:nvSpPr>
            <p:cNvPr id="15" name="TextBox 14">
              <a:extLst>
                <a:ext uri="{FF2B5EF4-FFF2-40B4-BE49-F238E27FC236}">
                  <a16:creationId xmlns:a16="http://schemas.microsoft.com/office/drawing/2014/main" id="{D11CEBF1-33E3-0346-8C4B-74C5D7D7A383}"/>
                </a:ext>
                <a:ext uri="{C183D7F6-B498-43B3-948B-1728B52AA6E4}">
                  <adec:decorative xmlns:adec="http://schemas.microsoft.com/office/drawing/2017/decorative" xmlns="" val="1"/>
                </a:ext>
              </a:extLst>
            </p:cNvPr>
            <p:cNvSpPr txBox="1"/>
            <p:nvPr/>
          </p:nvSpPr>
          <p:spPr>
            <a:xfrm>
              <a:off x="5824509" y="4742818"/>
              <a:ext cx="959591" cy="307777"/>
            </a:xfrm>
            <a:prstGeom prst="rect">
              <a:avLst/>
            </a:prstGeom>
            <a:noFill/>
          </p:spPr>
          <p:txBody>
            <a:bodyPr wrap="square" rtlCol="0">
              <a:spAutoFit/>
            </a:bodyPr>
            <a:lstStyle/>
            <a:p>
              <a:pPr algn="ctr" rtl="0"/>
              <a:r>
                <a:rPr lang="pt-BR" sz="1400">
                  <a:ea typeface="Amazon Ember" panose="020B0603020204020204" pitchFamily="34" charset="0"/>
                  <a:cs typeface="Amazon Ember" panose="020B0603020204020204" pitchFamily="34" charset="0"/>
                </a:rPr>
                <a:t>Logs</a:t>
              </a:r>
            </a:p>
          </p:txBody>
        </p:sp>
        <p:pic>
          <p:nvPicPr>
            <p:cNvPr id="17" name="Graphic 16">
              <a:extLst>
                <a:ext uri="{FF2B5EF4-FFF2-40B4-BE49-F238E27FC236}">
                  <a16:creationId xmlns:a16="http://schemas.microsoft.com/office/drawing/2014/main" id="{EAA2649A-8C04-0F45-9250-2758E14243C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714784" y="4835620"/>
              <a:ext cx="457200" cy="457200"/>
            </a:xfrm>
            <a:prstGeom prst="rect">
              <a:avLst/>
            </a:prstGeom>
          </p:spPr>
        </p:pic>
        <p:pic>
          <p:nvPicPr>
            <p:cNvPr id="18" name="Graphic 17">
              <a:extLst>
                <a:ext uri="{FF2B5EF4-FFF2-40B4-BE49-F238E27FC236}">
                  <a16:creationId xmlns:a16="http://schemas.microsoft.com/office/drawing/2014/main" id="{277A57C9-F95C-FF45-AB78-12EF14604B8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050632" y="4210138"/>
              <a:ext cx="507347" cy="507347"/>
            </a:xfrm>
            <a:prstGeom prst="rect">
              <a:avLst/>
            </a:prstGeom>
          </p:spPr>
        </p:pic>
        <p:sp>
          <p:nvSpPr>
            <p:cNvPr id="22" name="Rectangle 21">
              <a:extLst>
                <a:ext uri="{FF2B5EF4-FFF2-40B4-BE49-F238E27FC236}">
                  <a16:creationId xmlns:a16="http://schemas.microsoft.com/office/drawing/2014/main" id="{E466196A-912F-4F47-9B36-F06205E57781}"/>
                </a:ext>
                <a:ext uri="{C183D7F6-B498-43B3-948B-1728B52AA6E4}">
                  <adec:decorative xmlns:adec="http://schemas.microsoft.com/office/drawing/2017/decorative" xmlns="" val="1"/>
                </a:ext>
              </a:extLst>
            </p:cNvPr>
            <p:cNvSpPr/>
            <p:nvPr/>
          </p:nvSpPr>
          <p:spPr>
            <a:xfrm>
              <a:off x="189783" y="1716854"/>
              <a:ext cx="7841494" cy="452029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5A6B86"/>
                </a:solidFill>
              </a:endParaRPr>
            </a:p>
          </p:txBody>
        </p:sp>
        <p:sp>
          <p:nvSpPr>
            <p:cNvPr id="27" name="Rounded Rectangle 17">
              <a:extLst>
                <a:ext uri="{FF2B5EF4-FFF2-40B4-BE49-F238E27FC236}">
                  <a16:creationId xmlns:a16="http://schemas.microsoft.com/office/drawing/2014/main" id="{C9AFF507-8FCB-FD45-B7E9-7C07E04C70E2}"/>
                </a:ext>
                <a:ext uri="{C183D7F6-B498-43B3-948B-1728B52AA6E4}">
                  <adec:decorative xmlns:adec="http://schemas.microsoft.com/office/drawing/2017/decorative" xmlns="" val="1"/>
                </a:ext>
              </a:extLst>
            </p:cNvPr>
            <p:cNvSpPr/>
            <p:nvPr/>
          </p:nvSpPr>
          <p:spPr>
            <a:xfrm>
              <a:off x="2098920" y="1807190"/>
              <a:ext cx="5586128" cy="4314548"/>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Graphic 30">
              <a:extLst>
                <a:ext uri="{FF2B5EF4-FFF2-40B4-BE49-F238E27FC236}">
                  <a16:creationId xmlns:a16="http://schemas.microsoft.com/office/drawing/2014/main" id="{50BBE3FD-6D19-5848-9EDD-D1AD9A9D315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59336" y="3718991"/>
              <a:ext cx="548640" cy="548640"/>
            </a:xfrm>
            <a:prstGeom prst="rect">
              <a:avLst/>
            </a:prstGeom>
          </p:spPr>
        </p:pic>
        <p:pic>
          <p:nvPicPr>
            <p:cNvPr id="32" name="Graphic 31">
              <a:extLst>
                <a:ext uri="{FF2B5EF4-FFF2-40B4-BE49-F238E27FC236}">
                  <a16:creationId xmlns:a16="http://schemas.microsoft.com/office/drawing/2014/main" id="{90EEA884-C5B3-874B-A08B-785D0B3AC94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78414" y="3691641"/>
              <a:ext cx="548640" cy="548640"/>
            </a:xfrm>
            <a:prstGeom prst="rect">
              <a:avLst/>
            </a:prstGeom>
          </p:spPr>
        </p:pic>
        <p:pic>
          <p:nvPicPr>
            <p:cNvPr id="34" name="Graphic 33">
              <a:extLst>
                <a:ext uri="{FF2B5EF4-FFF2-40B4-BE49-F238E27FC236}">
                  <a16:creationId xmlns:a16="http://schemas.microsoft.com/office/drawing/2014/main" id="{8C71F9A9-A9EE-EB4E-BECA-2C371B43157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815164" y="2130976"/>
              <a:ext cx="457200" cy="457200"/>
            </a:xfrm>
            <a:prstGeom prst="rect">
              <a:avLst/>
            </a:prstGeom>
          </p:spPr>
        </p:pic>
        <p:pic>
          <p:nvPicPr>
            <p:cNvPr id="36" name="Graphic 35">
              <a:extLst>
                <a:ext uri="{FF2B5EF4-FFF2-40B4-BE49-F238E27FC236}">
                  <a16:creationId xmlns:a16="http://schemas.microsoft.com/office/drawing/2014/main" id="{559BB448-879F-A64F-BD37-52186BEBD03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51688" y="5496877"/>
              <a:ext cx="548640" cy="548640"/>
            </a:xfrm>
            <a:prstGeom prst="rect">
              <a:avLst/>
            </a:prstGeom>
          </p:spPr>
        </p:pic>
        <p:cxnSp>
          <p:nvCxnSpPr>
            <p:cNvPr id="37" name="Straight Arrow Connector 43">
              <a:extLst>
                <a:ext uri="{FF2B5EF4-FFF2-40B4-BE49-F238E27FC236}">
                  <a16:creationId xmlns:a16="http://schemas.microsoft.com/office/drawing/2014/main" id="{91E6A310-687F-0E4D-ACA9-1F62C06126AF}"/>
                </a:ext>
                <a:ext uri="{C183D7F6-B498-43B3-948B-1728B52AA6E4}">
                  <adec:decorative xmlns:adec="http://schemas.microsoft.com/office/drawing/2017/decorative" xmlns="" val="1"/>
                </a:ext>
              </a:extLst>
            </p:cNvPr>
            <p:cNvCxnSpPr>
              <a:cxnSpLocks/>
              <a:stCxn id="31" idx="1"/>
              <a:endCxn id="36" idx="0"/>
            </p:cNvCxnSpPr>
            <p:nvPr/>
          </p:nvCxnSpPr>
          <p:spPr>
            <a:xfrm rot="10800000" flipH="1" flipV="1">
              <a:off x="2859336" y="3993311"/>
              <a:ext cx="1166672" cy="1503566"/>
            </a:xfrm>
            <a:prstGeom prst="bentConnector4">
              <a:avLst>
                <a:gd name="adj1" fmla="val -19594"/>
                <a:gd name="adj2" fmla="val 69449"/>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6D0344-E17D-9A46-ACD1-BD665CBC3BCE}"/>
                </a:ext>
                <a:ext uri="{C183D7F6-B498-43B3-948B-1728B52AA6E4}">
                  <adec:decorative xmlns:adec="http://schemas.microsoft.com/office/drawing/2017/decorative" xmlns="" val="1"/>
                </a:ext>
              </a:extLst>
            </p:cNvPr>
            <p:cNvSpPr txBox="1"/>
            <p:nvPr/>
          </p:nvSpPr>
          <p:spPr>
            <a:xfrm>
              <a:off x="4246597" y="2195431"/>
              <a:ext cx="2468187"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Elastic Load Balancing</a:t>
              </a:r>
            </a:p>
          </p:txBody>
        </p:sp>
        <p:pic>
          <p:nvPicPr>
            <p:cNvPr id="48" name="Picture 47">
              <a:extLst>
                <a:ext uri="{FF2B5EF4-FFF2-40B4-BE49-F238E27FC236}">
                  <a16:creationId xmlns:a16="http://schemas.microsoft.com/office/drawing/2014/main" id="{C3D231B0-1EAD-CF46-869B-E0BB84F14054}"/>
                </a:ext>
                <a:ext uri="{C183D7F6-B498-43B3-948B-1728B52AA6E4}">
                  <adec:decorative xmlns:adec="http://schemas.microsoft.com/office/drawing/2017/decorative" xmlns="" val="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070845" y="3459089"/>
              <a:ext cx="3873102" cy="2393730"/>
            </a:xfrm>
            <a:prstGeom prst="rect">
              <a:avLst/>
            </a:prstGeom>
          </p:spPr>
        </p:pic>
        <p:pic>
          <p:nvPicPr>
            <p:cNvPr id="49" name="Graphic 58">
              <a:extLst>
                <a:ext uri="{FF2B5EF4-FFF2-40B4-BE49-F238E27FC236}">
                  <a16:creationId xmlns:a16="http://schemas.microsoft.com/office/drawing/2014/main" id="{A8408FFB-CE5D-D645-AE54-2879155B0527}"/>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2281076" y="3404471"/>
              <a:ext cx="286184" cy="286184"/>
            </a:xfrm>
            <a:prstGeom prst="rect">
              <a:avLst/>
            </a:prstGeom>
          </p:spPr>
        </p:pic>
        <p:sp>
          <p:nvSpPr>
            <p:cNvPr id="50" name="Rectangle 49">
              <a:extLst>
                <a:ext uri="{FF2B5EF4-FFF2-40B4-BE49-F238E27FC236}">
                  <a16:creationId xmlns:a16="http://schemas.microsoft.com/office/drawing/2014/main" id="{B30DC9D1-1825-1D42-8CF5-A3A2FA611961}"/>
                </a:ext>
                <a:ext uri="{C183D7F6-B498-43B3-948B-1728B52AA6E4}">
                  <adec:decorative xmlns:adec="http://schemas.microsoft.com/office/drawing/2017/decorative" xmlns="" val="1"/>
                </a:ext>
              </a:extLst>
            </p:cNvPr>
            <p:cNvSpPr/>
            <p:nvPr/>
          </p:nvSpPr>
          <p:spPr>
            <a:xfrm>
              <a:off x="2274241" y="3385690"/>
              <a:ext cx="3696483" cy="196268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51" name="TextBox 50">
              <a:extLst>
                <a:ext uri="{FF2B5EF4-FFF2-40B4-BE49-F238E27FC236}">
                  <a16:creationId xmlns:a16="http://schemas.microsoft.com/office/drawing/2014/main" id="{43E08C66-3F20-7248-9074-A5ABBAF04A5B}"/>
                </a:ext>
                <a:ext uri="{C183D7F6-B498-43B3-948B-1728B52AA6E4}">
                  <adec:decorative xmlns:adec="http://schemas.microsoft.com/office/drawing/2017/decorative" xmlns="" val="1"/>
                </a:ext>
              </a:extLst>
            </p:cNvPr>
            <p:cNvSpPr txBox="1"/>
            <p:nvPr/>
          </p:nvSpPr>
          <p:spPr>
            <a:xfrm>
              <a:off x="4037636" y="5006013"/>
              <a:ext cx="18181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cxnSp>
          <p:nvCxnSpPr>
            <p:cNvPr id="56" name="Straight Arrow Connector 43">
              <a:extLst>
                <a:ext uri="{FF2B5EF4-FFF2-40B4-BE49-F238E27FC236}">
                  <a16:creationId xmlns:a16="http://schemas.microsoft.com/office/drawing/2014/main" id="{19411392-0F45-DC41-881B-50600457CE48}"/>
                </a:ext>
                <a:ext uri="{C183D7F6-B498-43B3-948B-1728B52AA6E4}">
                  <adec:decorative xmlns:adec="http://schemas.microsoft.com/office/drawing/2017/decorative" xmlns="" val="1"/>
                </a:ext>
              </a:extLst>
            </p:cNvPr>
            <p:cNvCxnSpPr>
              <a:cxnSpLocks/>
              <a:stCxn id="32" idx="3"/>
              <a:endCxn id="36" idx="0"/>
            </p:cNvCxnSpPr>
            <p:nvPr/>
          </p:nvCxnSpPr>
          <p:spPr>
            <a:xfrm flipH="1">
              <a:off x="4026008" y="3965961"/>
              <a:ext cx="1201046" cy="1530916"/>
            </a:xfrm>
            <a:prstGeom prst="bentConnector4">
              <a:avLst>
                <a:gd name="adj1" fmla="val -19033"/>
                <a:gd name="adj2" fmla="val 6910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43">
              <a:extLst>
                <a:ext uri="{FF2B5EF4-FFF2-40B4-BE49-F238E27FC236}">
                  <a16:creationId xmlns:a16="http://schemas.microsoft.com/office/drawing/2014/main" id="{2FA4DBC5-AA57-5948-88BE-ADA2A92DA025}"/>
                </a:ext>
                <a:ext uri="{C183D7F6-B498-43B3-948B-1728B52AA6E4}">
                  <adec:decorative xmlns:adec="http://schemas.microsoft.com/office/drawing/2017/decorative" xmlns="" val="1"/>
                </a:ext>
              </a:extLst>
            </p:cNvPr>
            <p:cNvCxnSpPr>
              <a:cxnSpLocks/>
              <a:stCxn id="34" idx="2"/>
              <a:endCxn id="31" idx="0"/>
            </p:cNvCxnSpPr>
            <p:nvPr/>
          </p:nvCxnSpPr>
          <p:spPr>
            <a:xfrm rot="5400000">
              <a:off x="3023303" y="2698529"/>
              <a:ext cx="1130815" cy="910108"/>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43">
              <a:extLst>
                <a:ext uri="{FF2B5EF4-FFF2-40B4-BE49-F238E27FC236}">
                  <a16:creationId xmlns:a16="http://schemas.microsoft.com/office/drawing/2014/main" id="{BAF3CDBC-E76B-7740-BDD9-B9FC026FA157}"/>
                </a:ext>
                <a:ext uri="{C183D7F6-B498-43B3-948B-1728B52AA6E4}">
                  <adec:decorative xmlns:adec="http://schemas.microsoft.com/office/drawing/2017/decorative" xmlns="" val="1"/>
                </a:ext>
              </a:extLst>
            </p:cNvPr>
            <p:cNvCxnSpPr>
              <a:cxnSpLocks/>
              <a:stCxn id="34" idx="2"/>
              <a:endCxn id="32" idx="0"/>
            </p:cNvCxnSpPr>
            <p:nvPr/>
          </p:nvCxnSpPr>
          <p:spPr>
            <a:xfrm rot="16200000" flipH="1">
              <a:off x="3946517" y="2685423"/>
              <a:ext cx="1103465" cy="908970"/>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85AF28A-60FB-F24D-AD69-9BCFD84F9444}"/>
                </a:ext>
                <a:ext uri="{C183D7F6-B498-43B3-948B-1728B52AA6E4}">
                  <adec:decorative xmlns:adec="http://schemas.microsoft.com/office/drawing/2017/decorative" xmlns="" val="1"/>
                </a:ext>
              </a:extLst>
            </p:cNvPr>
            <p:cNvSpPr txBox="1"/>
            <p:nvPr/>
          </p:nvSpPr>
          <p:spPr>
            <a:xfrm>
              <a:off x="3142041" y="3464511"/>
              <a:ext cx="1810694" cy="430887"/>
            </a:xfrm>
            <a:prstGeom prst="rect">
              <a:avLst/>
            </a:prstGeom>
            <a:noFill/>
          </p:spPr>
          <p:txBody>
            <a:bodyPr wrap="square" rtlCol="0">
              <a:spAutoFit/>
            </a:bodyPr>
            <a:lstStyle/>
            <a:p>
              <a:pPr algn="ctr" rtl="0"/>
              <a:r>
                <a:rPr lang="pt-BR" sz="1100">
                  <a:ea typeface="Amazon Ember" panose="020B0603020204020204" pitchFamily="34" charset="0"/>
                  <a:cs typeface="Amazon Ember" panose="020B0603020204020204" pitchFamily="34" charset="0"/>
                </a:rPr>
                <a:t>Instâncias do EC2 do servidor de aplicações</a:t>
              </a:r>
              <a:endParaRPr lang="en-US" sz="1100" dirty="0">
                <a:ea typeface="Amazon Ember" panose="020B0603020204020204" pitchFamily="34" charset="0"/>
                <a:cs typeface="Amazon Ember" panose="020B0603020204020204" pitchFamily="34" charset="0"/>
              </a:endParaRPr>
            </a:p>
          </p:txBody>
        </p:sp>
        <p:sp>
          <p:nvSpPr>
            <p:cNvPr id="73" name="Rectangle 72">
              <a:extLst>
                <a:ext uri="{FF2B5EF4-FFF2-40B4-BE49-F238E27FC236}">
                  <a16:creationId xmlns:a16="http://schemas.microsoft.com/office/drawing/2014/main" id="{A4C04A6B-349A-424B-BE30-5500F1A27EB0}"/>
                </a:ext>
                <a:ext uri="{C183D7F6-B498-43B3-948B-1728B52AA6E4}">
                  <adec:decorative xmlns:adec="http://schemas.microsoft.com/office/drawing/2017/decorative" xmlns="" val="1"/>
                </a:ext>
              </a:extLst>
            </p:cNvPr>
            <p:cNvSpPr/>
            <p:nvPr/>
          </p:nvSpPr>
          <p:spPr>
            <a:xfrm>
              <a:off x="2692425" y="3047135"/>
              <a:ext cx="2666673" cy="126669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a:p>
              <a:pPr algn="ctr" rtl="0"/>
              <a:endParaRPr lang="en-US" sz="1100" dirty="0">
                <a:solidFill>
                  <a:srgbClr val="D86613"/>
                </a:solidFill>
              </a:endParaRPr>
            </a:p>
          </p:txBody>
        </p:sp>
        <p:pic>
          <p:nvPicPr>
            <p:cNvPr id="74" name="Graphic 73">
              <a:extLst>
                <a:ext uri="{FF2B5EF4-FFF2-40B4-BE49-F238E27FC236}">
                  <a16:creationId xmlns:a16="http://schemas.microsoft.com/office/drawing/2014/main" id="{F6E1AFF4-14A8-2C4F-8847-19E20C0B7224}"/>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864508" y="2859146"/>
              <a:ext cx="365760" cy="365760"/>
            </a:xfrm>
            <a:prstGeom prst="rect">
              <a:avLst/>
            </a:prstGeom>
          </p:spPr>
        </p:pic>
        <p:sp>
          <p:nvSpPr>
            <p:cNvPr id="75" name="TextBox 74">
              <a:extLst>
                <a:ext uri="{FF2B5EF4-FFF2-40B4-BE49-F238E27FC236}">
                  <a16:creationId xmlns:a16="http://schemas.microsoft.com/office/drawing/2014/main" id="{BDD8F595-EFD5-0244-8024-74ACA8E3558C}"/>
                </a:ext>
                <a:ext uri="{C183D7F6-B498-43B3-948B-1728B52AA6E4}">
                  <adec:decorative xmlns:adec="http://schemas.microsoft.com/office/drawing/2017/decorative" xmlns="" val="1"/>
                </a:ext>
              </a:extLst>
            </p:cNvPr>
            <p:cNvSpPr txBox="1"/>
            <p:nvPr/>
          </p:nvSpPr>
          <p:spPr>
            <a:xfrm>
              <a:off x="4130167" y="2753768"/>
              <a:ext cx="2101037" cy="307777"/>
            </a:xfrm>
            <a:prstGeom prst="rect">
              <a:avLst/>
            </a:prstGeom>
            <a:noFill/>
          </p:spPr>
          <p:txBody>
            <a:bodyPr wrap="square" rtlCol="0">
              <a:spAutoFit/>
            </a:bodyPr>
            <a:lstStyle/>
            <a:p>
              <a:pPr algn="ctr" rtl="0"/>
              <a:r>
                <a:rPr lang="pt-BR" sz="1400">
                  <a:ea typeface="Amazon Ember" panose="020B0603020204020204" pitchFamily="34" charset="0"/>
                  <a:cs typeface="Amazon Ember" panose="020B0603020204020204" pitchFamily="34" charset="0"/>
                </a:rPr>
                <a:t>Grupo de Auto Scaling</a:t>
              </a:r>
            </a:p>
          </p:txBody>
        </p:sp>
        <p:pic>
          <p:nvPicPr>
            <p:cNvPr id="80" name="Graphic 79">
              <a:extLst>
                <a:ext uri="{FF2B5EF4-FFF2-40B4-BE49-F238E27FC236}">
                  <a16:creationId xmlns:a16="http://schemas.microsoft.com/office/drawing/2014/main" id="{861F5EE5-4990-344C-A389-7829CB730DA1}"/>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192795" y="1716854"/>
              <a:ext cx="330200" cy="330200"/>
            </a:xfrm>
            <a:prstGeom prst="rect">
              <a:avLst/>
            </a:prstGeom>
          </p:spPr>
        </p:pic>
        <p:sp>
          <p:nvSpPr>
            <p:cNvPr id="81" name="TextBox 80">
              <a:extLst>
                <a:ext uri="{FF2B5EF4-FFF2-40B4-BE49-F238E27FC236}">
                  <a16:creationId xmlns:a16="http://schemas.microsoft.com/office/drawing/2014/main" id="{3CB49B95-5513-E840-8B1B-D1E95E3C769E}"/>
                </a:ext>
                <a:ext uri="{C183D7F6-B498-43B3-948B-1728B52AA6E4}">
                  <adec:decorative xmlns:adec="http://schemas.microsoft.com/office/drawing/2017/decorative" xmlns="" val="1"/>
                </a:ext>
              </a:extLst>
            </p:cNvPr>
            <p:cNvSpPr txBox="1"/>
            <p:nvPr/>
          </p:nvSpPr>
          <p:spPr>
            <a:xfrm>
              <a:off x="734185" y="1739800"/>
              <a:ext cx="1428446" cy="307777"/>
            </a:xfrm>
            <a:prstGeom prst="rect">
              <a:avLst/>
            </a:prstGeom>
            <a:noFill/>
          </p:spPr>
          <p:txBody>
            <a:bodyPr wrap="square" rtlCol="0">
              <a:spAutoFit/>
            </a:bodyPr>
            <a:lstStyle/>
            <a:p>
              <a:pPr rtl="0"/>
              <a:r>
                <a:rPr lang="pt-BR" sz="1400">
                  <a:ea typeface="Amazon Ember" panose="020B0603020204020204" pitchFamily="34" charset="0"/>
                  <a:cs typeface="Amazon Ember" panose="020B0603020204020204" pitchFamily="34" charset="0"/>
                </a:rPr>
                <a:t>Sua conta</a:t>
              </a:r>
            </a:p>
          </p:txBody>
        </p:sp>
        <p:pic>
          <p:nvPicPr>
            <p:cNvPr id="82" name="Graphic 81">
              <a:extLst>
                <a:ext uri="{FF2B5EF4-FFF2-40B4-BE49-F238E27FC236}">
                  <a16:creationId xmlns:a16="http://schemas.microsoft.com/office/drawing/2014/main" id="{A446782E-1221-1B49-9C2A-08090DC46FB5}"/>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825904" y="2138217"/>
              <a:ext cx="457200" cy="457200"/>
            </a:xfrm>
            <a:prstGeom prst="rect">
              <a:avLst/>
            </a:prstGeom>
          </p:spPr>
        </p:pic>
        <p:sp>
          <p:nvSpPr>
            <p:cNvPr id="89" name="Rectangle 88">
              <a:extLst>
                <a:ext uri="{FF2B5EF4-FFF2-40B4-BE49-F238E27FC236}">
                  <a16:creationId xmlns:a16="http://schemas.microsoft.com/office/drawing/2014/main" id="{716A5985-2EE0-464E-B614-60159470764E}"/>
                </a:ext>
                <a:ext uri="{C183D7F6-B498-43B3-948B-1728B52AA6E4}">
                  <adec:decorative xmlns:adec="http://schemas.microsoft.com/office/drawing/2017/decorative" xmlns="" val="1"/>
                </a:ext>
              </a:extLst>
            </p:cNvPr>
            <p:cNvSpPr/>
            <p:nvPr/>
          </p:nvSpPr>
          <p:spPr>
            <a:xfrm>
              <a:off x="2783834" y="3487801"/>
              <a:ext cx="1141656" cy="143751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100">
                  <a:solidFill>
                    <a:schemeClr val="accent3"/>
                  </a:solidFill>
                </a:rPr>
                <a:t>Zona de disponibilidade</a:t>
              </a:r>
            </a:p>
          </p:txBody>
        </p:sp>
        <p:sp>
          <p:nvSpPr>
            <p:cNvPr id="91" name="Rectangle 90">
              <a:extLst>
                <a:ext uri="{FF2B5EF4-FFF2-40B4-BE49-F238E27FC236}">
                  <a16:creationId xmlns:a16="http://schemas.microsoft.com/office/drawing/2014/main" id="{50B2380E-BECC-024F-976E-2EED63DC4F72}"/>
                </a:ext>
                <a:ext uri="{C183D7F6-B498-43B3-948B-1728B52AA6E4}">
                  <adec:decorative xmlns:adec="http://schemas.microsoft.com/office/drawing/2017/decorative" xmlns="" val="1"/>
                </a:ext>
              </a:extLst>
            </p:cNvPr>
            <p:cNvSpPr/>
            <p:nvPr/>
          </p:nvSpPr>
          <p:spPr>
            <a:xfrm>
              <a:off x="4100917" y="3492274"/>
              <a:ext cx="1141655" cy="14375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rtl="0"/>
              <a:r>
                <a:rPr lang="pt-BR" sz="1100">
                  <a:solidFill>
                    <a:schemeClr val="accent3"/>
                  </a:solidFill>
                </a:rPr>
                <a:t>Zona de disponibilidade</a:t>
              </a:r>
            </a:p>
          </p:txBody>
        </p:sp>
        <p:sp>
          <p:nvSpPr>
            <p:cNvPr id="114" name="Rectangle 113">
              <a:extLst>
                <a:ext uri="{FF2B5EF4-FFF2-40B4-BE49-F238E27FC236}">
                  <a16:creationId xmlns:a16="http://schemas.microsoft.com/office/drawing/2014/main" id="{7E3AB852-D25B-0D42-BE84-D5A61FEC9C8B}"/>
                </a:ext>
                <a:ext uri="{C183D7F6-B498-43B3-948B-1728B52AA6E4}">
                  <adec:decorative xmlns:adec="http://schemas.microsoft.com/office/drawing/2017/decorative" xmlns="" val="1"/>
                </a:ext>
              </a:extLst>
            </p:cNvPr>
            <p:cNvSpPr/>
            <p:nvPr/>
          </p:nvSpPr>
          <p:spPr>
            <a:xfrm>
              <a:off x="8930664" y="4315784"/>
              <a:ext cx="2521259" cy="39258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115" name="Straight Arrow Connector 43">
              <a:extLst>
                <a:ext uri="{FF2B5EF4-FFF2-40B4-BE49-F238E27FC236}">
                  <a16:creationId xmlns:a16="http://schemas.microsoft.com/office/drawing/2014/main" id="{1D665342-7047-2A44-B7EC-888AA6164657}"/>
                </a:ext>
                <a:ext uri="{C183D7F6-B498-43B3-948B-1728B52AA6E4}">
                  <adec:decorative xmlns:adec="http://schemas.microsoft.com/office/drawing/2017/decorative" xmlns="" val="1"/>
                </a:ext>
              </a:extLst>
            </p:cNvPr>
            <p:cNvCxnSpPr>
              <a:cxnSpLocks/>
              <a:stCxn id="114" idx="1"/>
            </p:cNvCxnSpPr>
            <p:nvPr/>
          </p:nvCxnSpPr>
          <p:spPr>
            <a:xfrm rot="10800000">
              <a:off x="5035066" y="3934957"/>
              <a:ext cx="3895598" cy="577121"/>
            </a:xfrm>
            <a:prstGeom prst="bentConnector3">
              <a:avLst>
                <a:gd name="adj1" fmla="val 50000"/>
              </a:avLst>
            </a:prstGeom>
            <a:ln w="254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3406F95F-554A-5A4F-9D45-FAC8FAF0A9EF}"/>
                </a:ext>
                <a:ext uri="{C183D7F6-B498-43B3-948B-1728B52AA6E4}">
                  <adec:decorative xmlns:adec="http://schemas.microsoft.com/office/drawing/2017/decorative" xmlns="" val="1"/>
                </a:ext>
              </a:extLst>
            </p:cNvPr>
            <p:cNvSpPr txBox="1"/>
            <p:nvPr/>
          </p:nvSpPr>
          <p:spPr>
            <a:xfrm>
              <a:off x="8195047" y="1920807"/>
              <a:ext cx="3800659" cy="523220"/>
            </a:xfrm>
            <a:prstGeom prst="rect">
              <a:avLst/>
            </a:prstGeom>
            <a:noFill/>
            <a:ln>
              <a:noFill/>
            </a:ln>
          </p:spPr>
          <p:txBody>
            <a:bodyPr wrap="square" rtlCol="0">
              <a:spAutoFit/>
            </a:bodyPr>
            <a:lstStyle/>
            <a:p>
              <a:pPr rtl="0"/>
              <a:r>
                <a:rPr lang="pt-BR" sz="1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Dimensiona automaticamente</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para atender às necessidades da aplicação.</a:t>
              </a:r>
            </a:p>
          </p:txBody>
        </p:sp>
        <p:cxnSp>
          <p:nvCxnSpPr>
            <p:cNvPr id="126" name="Straight Arrow Connector 43">
              <a:extLst>
                <a:ext uri="{FF2B5EF4-FFF2-40B4-BE49-F238E27FC236}">
                  <a16:creationId xmlns:a16="http://schemas.microsoft.com/office/drawing/2014/main" id="{C01BB552-835D-B347-A900-8719CF346FD0}"/>
                </a:ext>
                <a:ext uri="{C183D7F6-B498-43B3-948B-1728B52AA6E4}">
                  <adec:decorative xmlns:adec="http://schemas.microsoft.com/office/drawing/2017/decorative" xmlns="" val="1"/>
                </a:ext>
              </a:extLst>
            </p:cNvPr>
            <p:cNvCxnSpPr>
              <a:cxnSpLocks/>
              <a:stCxn id="125" idx="1"/>
              <a:endCxn id="75" idx="3"/>
            </p:cNvCxnSpPr>
            <p:nvPr/>
          </p:nvCxnSpPr>
          <p:spPr>
            <a:xfrm rot="10800000" flipV="1">
              <a:off x="6231205" y="2182417"/>
              <a:ext cx="1963843" cy="725240"/>
            </a:xfrm>
            <a:prstGeom prst="bentConnector3">
              <a:avLst>
                <a:gd name="adj1" fmla="val 50000"/>
              </a:avLst>
            </a:prstGeom>
            <a:ln w="254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1" name="Graphic 130">
              <a:extLst>
                <a:ext uri="{FF2B5EF4-FFF2-40B4-BE49-F238E27FC236}">
                  <a16:creationId xmlns:a16="http://schemas.microsoft.com/office/drawing/2014/main" id="{AE28B37D-FAD7-F44D-B167-57B9B11C661F}"/>
                </a:ext>
                <a:ext uri="{C183D7F6-B498-43B3-948B-1728B52AA6E4}">
                  <adec:decorative xmlns:adec="http://schemas.microsoft.com/office/drawing/2017/decorative" xmlns="" val="1"/>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3806286" y="1454421"/>
              <a:ext cx="469900" cy="469900"/>
            </a:xfrm>
            <a:prstGeom prst="rect">
              <a:avLst/>
            </a:prstGeom>
          </p:spPr>
        </p:pic>
        <p:sp>
          <p:nvSpPr>
            <p:cNvPr id="132" name="TextBox 131">
              <a:extLst>
                <a:ext uri="{FF2B5EF4-FFF2-40B4-BE49-F238E27FC236}">
                  <a16:creationId xmlns:a16="http://schemas.microsoft.com/office/drawing/2014/main" id="{062591E2-886E-B542-A361-CCE1EB35F8BD}"/>
                </a:ext>
                <a:ext uri="{C183D7F6-B498-43B3-948B-1728B52AA6E4}">
                  <adec:decorative xmlns:adec="http://schemas.microsoft.com/office/drawing/2017/decorative" xmlns="" val="1"/>
                </a:ext>
              </a:extLst>
            </p:cNvPr>
            <p:cNvSpPr txBox="1"/>
            <p:nvPr/>
          </p:nvSpPr>
          <p:spPr>
            <a:xfrm>
              <a:off x="4258073" y="1397272"/>
              <a:ext cx="6086038" cy="307777"/>
            </a:xfrm>
            <a:prstGeom prst="rect">
              <a:avLst/>
            </a:prstGeom>
            <a:noFill/>
          </p:spPr>
          <p:txBody>
            <a:bodyPr wrap="square" rtlCol="0">
              <a:spAutoFit/>
            </a:bodyPr>
            <a:lstStyle/>
            <a:p>
              <a:pPr rtl="0"/>
              <a:r>
                <a:rPr lang="pt-BR" sz="1400">
                  <a:latin typeface="Lucida Console" panose="020B0609040504020204" pitchFamily="49" charset="0"/>
                  <a:ea typeface="Amazon Ember" panose="020B0603020204020204" pitchFamily="34" charset="0"/>
                  <a:cs typeface="Amazon Ember" panose="020B0603020204020204" pitchFamily="34" charset="0"/>
                </a:rPr>
                <a:t>http://&lt;</a:t>
              </a:r>
              <a:r>
                <a:rPr lang="pt-BR" sz="1400" i="1">
                  <a:latin typeface="Lucida Console" panose="020B0609040504020204" pitchFamily="49" charset="0"/>
                  <a:ea typeface="Amazon Ember" panose="020B0603020204020204" pitchFamily="34" charset="0"/>
                  <a:cs typeface="Amazon Ember" panose="020B0603020204020204" pitchFamily="34" charset="0"/>
                </a:rPr>
                <a:t>sua-aplicação</a:t>
              </a:r>
              <a:r>
                <a:rPr lang="pt-BR" sz="1400">
                  <a:latin typeface="Lucida Console" panose="020B0609040504020204" pitchFamily="49" charset="0"/>
                  <a:ea typeface="Amazon Ember" panose="020B0603020204020204" pitchFamily="34" charset="0"/>
                  <a:cs typeface="Amazon Ember" panose="020B0603020204020204" pitchFamily="34" charset="0"/>
                </a:rPr>
                <a:t>&gt;.elasticbeanstalk.com</a:t>
              </a:r>
            </a:p>
          </p:txBody>
        </p:sp>
        <p:cxnSp>
          <p:nvCxnSpPr>
            <p:cNvPr id="133" name="Straight Arrow Connector 43">
              <a:extLst>
                <a:ext uri="{FF2B5EF4-FFF2-40B4-BE49-F238E27FC236}">
                  <a16:creationId xmlns:a16="http://schemas.microsoft.com/office/drawing/2014/main" id="{B4112157-64D0-F04B-9BA6-BEF69152E392}"/>
                </a:ext>
                <a:ext uri="{C183D7F6-B498-43B3-948B-1728B52AA6E4}">
                  <adec:decorative xmlns:adec="http://schemas.microsoft.com/office/drawing/2017/decorative" xmlns="" val="1"/>
                </a:ext>
              </a:extLst>
            </p:cNvPr>
            <p:cNvCxnSpPr>
              <a:cxnSpLocks/>
              <a:stCxn id="131" idx="2"/>
              <a:endCxn id="34" idx="0"/>
            </p:cNvCxnSpPr>
            <p:nvPr/>
          </p:nvCxnSpPr>
          <p:spPr>
            <a:xfrm rot="16200000" flipH="1">
              <a:off x="3939173" y="2026384"/>
              <a:ext cx="206655" cy="2528"/>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67D8B58-6DA0-D648-9B3C-D92061BCF032}"/>
              </a:ext>
            </a:extLst>
          </p:cNvPr>
          <p:cNvSpPr txBox="1"/>
          <p:nvPr/>
        </p:nvSpPr>
        <p:spPr>
          <a:xfrm>
            <a:off x="189783" y="2715143"/>
            <a:ext cx="1829229" cy="2677656"/>
          </a:xfrm>
          <a:prstGeom prst="rect">
            <a:avLst/>
          </a:prstGeom>
          <a:noFill/>
        </p:spPr>
        <p:txBody>
          <a:bodyPr wrap="square" rtlCol="0">
            <a:spAutoFit/>
          </a:bodyPr>
          <a:lstStyle/>
          <a:p>
            <a:pPr algn="r" rtl="0"/>
            <a:r>
              <a:rPr lang="pt-BR" sz="1400">
                <a:latin typeface="Amazon Ember" panose="02000000000000000000" pitchFamily="2" charset="0"/>
                <a:ea typeface="Amazon Ember" panose="02000000000000000000" pitchFamily="2" charset="0"/>
                <a:cs typeface="Amazon Ember" panose="020B0603020204020204" pitchFamily="34" charset="0"/>
              </a:rPr>
              <a:t>O Elastic Beanstalk </a:t>
            </a:r>
            <a:r>
              <a:rPr lang="pt-BR" sz="1400">
                <a:ea typeface="Amazon Ember" panose="020B0603020204020204" pitchFamily="34" charset="0"/>
                <a:cs typeface="Amazon Ember" panose="020B0603020204020204" pitchFamily="34" charset="0"/>
              </a:rPr>
              <a:t>provisiona e gerencia os recursos da AWS necessários para executar a aplicação.</a:t>
            </a:r>
            <a:endParaRPr lang="en-US" sz="1400" dirty="0">
              <a:ea typeface="Amazon Ember" panose="020B0603020204020204" pitchFamily="34" charset="0"/>
              <a:cs typeface="Amazon Ember" panose="020B0603020204020204" pitchFamily="34" charset="0"/>
            </a:endParaRPr>
          </a:p>
          <a:p>
            <a:pPr algn="r" rtl="0"/>
            <a:r>
              <a:rPr lang="pt-BR" sz="1400">
                <a:ea typeface="Amazon Ember" panose="020B0603020204020204" pitchFamily="34" charset="0"/>
                <a:cs typeface="Amazon Ember" panose="020B0603020204020204" pitchFamily="34" charset="0"/>
              </a:rPr>
              <a:t> </a:t>
            </a:r>
            <a:r>
              <a:rPr lang="en-US" sz="1400" dirty="0">
                <a:ea typeface="Amazon Ember" panose="020B0603020204020204" pitchFamily="34" charset="0"/>
                <a:cs typeface="Amazon Ember" panose="020B0603020204020204" pitchFamily="34" charset="0"/>
              </a:rPr>
              <a:t/>
            </a:r>
            <a:br>
              <a:rPr lang="en-US" sz="1400" dirty="0">
                <a:ea typeface="Amazon Ember" panose="020B0603020204020204" pitchFamily="34" charset="0"/>
                <a:cs typeface="Amazon Ember" panose="020B0603020204020204" pitchFamily="34" charset="0"/>
              </a:rPr>
            </a:br>
            <a:r>
              <a:rPr lang="pt-BR" sz="1400">
                <a:solidFill>
                  <a:schemeClr val="accent6"/>
                </a:solidFill>
                <a:ea typeface="Amazon Ember" panose="020B0603020204020204" pitchFamily="34" charset="0"/>
                <a:cs typeface="Amazon Ember" panose="020B0603020204020204" pitchFamily="34" charset="0"/>
              </a:rPr>
              <a:t>Completamente transparente </a:t>
            </a:r>
            <a:r>
              <a:rPr lang="pt-BR" sz="1400">
                <a:ea typeface="Amazon Ember" panose="020B0603020204020204" pitchFamily="34" charset="0"/>
                <a:cs typeface="Amazon Ember" panose="020B0603020204020204" pitchFamily="34" charset="0"/>
              </a:rPr>
              <a:t> </a:t>
            </a:r>
          </a:p>
          <a:p>
            <a:pPr algn="r" rtl="0"/>
            <a:r>
              <a:rPr lang="pt-BR" sz="1400">
                <a:ea typeface="Amazon Ember" panose="020B0603020204020204" pitchFamily="34" charset="0"/>
                <a:cs typeface="Amazon Ember" panose="020B0603020204020204" pitchFamily="34" charset="0"/>
              </a:rPr>
              <a:t>Todos os recursos são criados e visíveis nas páginas de serviço da AWS</a:t>
            </a:r>
            <a:r>
              <a:rPr lang="pt-BR" sz="1400" i="1">
                <a:ea typeface="Amazon Ember" panose="020B0603020204020204" pitchFamily="34" charset="0"/>
                <a:cs typeface="Amazon Ember" panose="020B0603020204020204" pitchFamily="34" charset="0"/>
              </a:rPr>
              <a:t>.</a:t>
            </a:r>
          </a:p>
        </p:txBody>
      </p:sp>
      <p:sp>
        <p:nvSpPr>
          <p:cNvPr id="113" name="TextBox 112">
            <a:extLst>
              <a:ext uri="{FF2B5EF4-FFF2-40B4-BE49-F238E27FC236}">
                <a16:creationId xmlns:a16="http://schemas.microsoft.com/office/drawing/2014/main" id="{26A290B6-FCA4-984E-851A-DF79FB32768D}"/>
              </a:ext>
              <a:ext uri="{C183D7F6-B498-43B3-948B-1728B52AA6E4}">
                <adec:decorative xmlns:adec="http://schemas.microsoft.com/office/drawing/2017/decorative" xmlns="" val="1"/>
              </a:ext>
            </a:extLst>
          </p:cNvPr>
          <p:cNvSpPr txBox="1"/>
          <p:nvPr/>
        </p:nvSpPr>
        <p:spPr>
          <a:xfrm>
            <a:off x="8111184" y="2890506"/>
            <a:ext cx="4101476" cy="523220"/>
          </a:xfrm>
          <a:prstGeom prst="rect">
            <a:avLst/>
          </a:prstGeom>
          <a:noFill/>
        </p:spPr>
        <p:txBody>
          <a:bodyPr wrap="square" rtlCol="0">
            <a:spAutoFit/>
          </a:bodyPr>
          <a:lstStyle/>
          <a:p>
            <a:pPr rtl="0"/>
            <a:r>
              <a:rPr lang="pt-BR" sz="1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Exemplo de ambiente Elastic Beanstalk </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em que o código da aplicação Web pode ser executado:</a:t>
            </a:r>
          </a:p>
        </p:txBody>
      </p:sp>
    </p:spTree>
    <p:custDataLst>
      <p:tags r:id="rId1"/>
    </p:custDataLst>
    <p:extLst>
      <p:ext uri="{BB962C8B-B14F-4D97-AF65-F5344CB8AC3E}">
        <p14:creationId xmlns:p14="http://schemas.microsoft.com/office/powerpoint/2010/main" val="357058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Escolher a solução de automação adequada</a:t>
            </a:r>
          </a:p>
        </p:txBody>
      </p:sp>
      <p:grpSp>
        <p:nvGrpSpPr>
          <p:cNvPr id="32" name="Group 31" descr="Elastic Beanstalk and OpsWorks are shown as higher-level services. AWS CloudFormation and Amazon EC2 are shown as 'do it yourself' servies on a spectrum from convenience to control.">
            <a:extLst>
              <a:ext uri="{FF2B5EF4-FFF2-40B4-BE49-F238E27FC236}">
                <a16:creationId xmlns:a16="http://schemas.microsoft.com/office/drawing/2014/main" id="{37F63A15-E0D8-BE4B-A456-442B0EA5586C}"/>
              </a:ext>
            </a:extLst>
          </p:cNvPr>
          <p:cNvGrpSpPr/>
          <p:nvPr/>
        </p:nvGrpSpPr>
        <p:grpSpPr>
          <a:xfrm>
            <a:off x="288717" y="1685358"/>
            <a:ext cx="11444063" cy="3749800"/>
            <a:chOff x="204397" y="1685358"/>
            <a:chExt cx="11444063" cy="3749800"/>
          </a:xfrm>
        </p:grpSpPr>
        <p:grpSp>
          <p:nvGrpSpPr>
            <p:cNvPr id="3" name="Group 2">
              <a:extLst>
                <a:ext uri="{FF2B5EF4-FFF2-40B4-BE49-F238E27FC236}">
                  <a16:creationId xmlns:a16="http://schemas.microsoft.com/office/drawing/2014/main" id="{AC3F2C1E-835E-1A40-A1A9-C918DC612785}"/>
                </a:ext>
              </a:extLst>
            </p:cNvPr>
            <p:cNvGrpSpPr/>
            <p:nvPr/>
          </p:nvGrpSpPr>
          <p:grpSpPr>
            <a:xfrm>
              <a:off x="204397" y="4579743"/>
              <a:ext cx="11444063" cy="855415"/>
              <a:chOff x="276619" y="4579743"/>
              <a:chExt cx="11444063" cy="855415"/>
            </a:xfrm>
          </p:grpSpPr>
          <p:sp>
            <p:nvSpPr>
              <p:cNvPr id="16" name="Left-Right Arrow 15"/>
              <p:cNvSpPr/>
              <p:nvPr/>
            </p:nvSpPr>
            <p:spPr>
              <a:xfrm>
                <a:off x="565377" y="4579743"/>
                <a:ext cx="10839866" cy="272675"/>
              </a:xfrm>
              <a:prstGeom prst="leftRightArrow">
                <a:avLst/>
              </a:prstGeom>
              <a:solidFill>
                <a:schemeClr val="accent5"/>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10347376" y="5029418"/>
                <a:ext cx="1373306" cy="400110"/>
              </a:xfrm>
              <a:prstGeom prst="rect">
                <a:avLst/>
              </a:prstGeom>
              <a:noFill/>
            </p:spPr>
            <p:txBody>
              <a:bodyPr wrap="square" rtlCol="0">
                <a:spAutoFit/>
              </a:bodyPr>
              <a:lstStyle/>
              <a:p>
                <a:pPr algn="r" rtl="0"/>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Controle</a:t>
                </a:r>
              </a:p>
            </p:txBody>
          </p:sp>
          <p:sp>
            <p:nvSpPr>
              <p:cNvPr id="18" name="TextBox 17"/>
              <p:cNvSpPr txBox="1"/>
              <p:nvPr/>
            </p:nvSpPr>
            <p:spPr>
              <a:xfrm>
                <a:off x="276619" y="5035048"/>
                <a:ext cx="2262459" cy="400110"/>
              </a:xfrm>
              <a:prstGeom prst="rect">
                <a:avLst/>
              </a:prstGeom>
              <a:noFill/>
            </p:spPr>
            <p:txBody>
              <a:bodyPr wrap="square" rtlCol="0">
                <a:spAutoFit/>
              </a:bodyPr>
              <a:lstStyle/>
              <a:p>
                <a:pPr rtl="0"/>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Conveniência</a:t>
                </a:r>
              </a:p>
            </p:txBody>
          </p:sp>
        </p:grpSp>
        <p:grpSp>
          <p:nvGrpSpPr>
            <p:cNvPr id="31" name="Group 30">
              <a:extLst>
                <a:ext uri="{FF2B5EF4-FFF2-40B4-BE49-F238E27FC236}">
                  <a16:creationId xmlns:a16="http://schemas.microsoft.com/office/drawing/2014/main" id="{B359697D-6E49-FB47-A78D-410D4AAFF44C}"/>
                </a:ext>
              </a:extLst>
            </p:cNvPr>
            <p:cNvGrpSpPr/>
            <p:nvPr/>
          </p:nvGrpSpPr>
          <p:grpSpPr>
            <a:xfrm>
              <a:off x="493154" y="1685358"/>
              <a:ext cx="10839866" cy="2700996"/>
              <a:chOff x="493154" y="1685358"/>
              <a:chExt cx="10839866" cy="2700996"/>
            </a:xfrm>
          </p:grpSpPr>
          <p:grpSp>
            <p:nvGrpSpPr>
              <p:cNvPr id="30" name="Group 29">
                <a:extLst>
                  <a:ext uri="{FF2B5EF4-FFF2-40B4-BE49-F238E27FC236}">
                    <a16:creationId xmlns:a16="http://schemas.microsoft.com/office/drawing/2014/main" id="{1A2D52B8-2855-834F-875E-38ED3B82F09B}"/>
                  </a:ext>
                </a:extLst>
              </p:cNvPr>
              <p:cNvGrpSpPr/>
              <p:nvPr/>
            </p:nvGrpSpPr>
            <p:grpSpPr>
              <a:xfrm>
                <a:off x="5873381" y="1692122"/>
                <a:ext cx="5459639" cy="2446620"/>
                <a:chOff x="5873381" y="1692122"/>
                <a:chExt cx="5459639" cy="2446620"/>
              </a:xfrm>
            </p:grpSpPr>
            <p:grpSp>
              <p:nvGrpSpPr>
                <p:cNvPr id="25" name="Group 24">
                  <a:extLst>
                    <a:ext uri="{FF2B5EF4-FFF2-40B4-BE49-F238E27FC236}">
                      <a16:creationId xmlns:a16="http://schemas.microsoft.com/office/drawing/2014/main" id="{78206854-B8DA-2E42-9DD9-17E4C6A8D5D1}"/>
                    </a:ext>
                  </a:extLst>
                </p:cNvPr>
                <p:cNvGrpSpPr/>
                <p:nvPr/>
              </p:nvGrpSpPr>
              <p:grpSpPr>
                <a:xfrm>
                  <a:off x="5873381" y="3779496"/>
                  <a:ext cx="5070988" cy="359246"/>
                  <a:chOff x="-257326" y="3779496"/>
                  <a:chExt cx="5070988" cy="359246"/>
                </a:xfrm>
              </p:grpSpPr>
              <p:sp>
                <p:nvSpPr>
                  <p:cNvPr id="10" name="TextBox 30"/>
                  <p:cNvSpPr txBox="1"/>
                  <p:nvPr/>
                </p:nvSpPr>
                <p:spPr>
                  <a:xfrm>
                    <a:off x="-257326" y="3800188"/>
                    <a:ext cx="2733252"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AWS CloudFormation</a:t>
                    </a:r>
                    <a:endParaRPr lang="en-US" sz="1600"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11" name="TextBox 10"/>
                  <p:cNvSpPr txBox="1"/>
                  <p:nvPr/>
                </p:nvSpPr>
                <p:spPr>
                  <a:xfrm>
                    <a:off x="2868004" y="3779496"/>
                    <a:ext cx="1945658"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Amazon EC2</a:t>
                    </a:r>
                    <a:endParaRPr lang="en-US" sz="1600" dirty="0">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2" name="Group 11">
                  <a:extLst>
                    <a:ext uri="{FF2B5EF4-FFF2-40B4-BE49-F238E27FC236}">
                      <a16:creationId xmlns:a16="http://schemas.microsoft.com/office/drawing/2014/main" id="{BCA7EB22-5B31-624C-B15C-F3AB9953BB9F}"/>
                    </a:ext>
                  </a:extLst>
                </p:cNvPr>
                <p:cNvGrpSpPr/>
                <p:nvPr/>
              </p:nvGrpSpPr>
              <p:grpSpPr>
                <a:xfrm>
                  <a:off x="6112295" y="1692122"/>
                  <a:ext cx="5220725" cy="1075497"/>
                  <a:chOff x="5936548" y="1685356"/>
                  <a:chExt cx="5478051" cy="1075497"/>
                </a:xfrm>
              </p:grpSpPr>
              <p:sp>
                <p:nvSpPr>
                  <p:cNvPr id="21" name="Left-Right Arrow 20"/>
                  <p:cNvSpPr/>
                  <p:nvPr/>
                </p:nvSpPr>
                <p:spPr>
                  <a:xfrm>
                    <a:off x="5936548" y="1685356"/>
                    <a:ext cx="5478051" cy="1075497"/>
                  </a:xfrm>
                  <a:prstGeom prst="leftRightArrow">
                    <a:avLst/>
                  </a:prstGeom>
                  <a:solidFill>
                    <a:schemeClr val="bg1">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6826558" y="2027609"/>
                    <a:ext cx="4111848" cy="379557"/>
                  </a:xfrm>
                  <a:prstGeom prst="rect">
                    <a:avLst/>
                  </a:prstGeom>
                  <a:noFill/>
                </p:spPr>
                <p:txBody>
                  <a:bodyPr wrap="square" rtlCol="0">
                    <a:spAutoFit/>
                  </a:bodyPr>
                  <a:lstStyle/>
                  <a:p>
                    <a:pPr algn="ctr" rtl="0"/>
                    <a:r>
                      <a:rPr lang="pt-BR" sz="1866">
                        <a:latin typeface="Amazon Ember" panose="020B0603020204020204" pitchFamily="34" charset="0"/>
                        <a:ea typeface="Amazon Ember" panose="020B0603020204020204" pitchFamily="34" charset="0"/>
                        <a:cs typeface="Amazon Ember" panose="020B0603020204020204" pitchFamily="34" charset="0"/>
                      </a:rPr>
                      <a:t>Faça você mesmo</a:t>
                    </a:r>
                  </a:p>
                </p:txBody>
              </p:sp>
            </p:grpSp>
          </p:grpSp>
          <p:grpSp>
            <p:nvGrpSpPr>
              <p:cNvPr id="27" name="Group 26">
                <a:extLst>
                  <a:ext uri="{FF2B5EF4-FFF2-40B4-BE49-F238E27FC236}">
                    <a16:creationId xmlns:a16="http://schemas.microsoft.com/office/drawing/2014/main" id="{73BBB3D2-0B7A-3E4F-B4E6-08332A1E25E8}"/>
                  </a:ext>
                </a:extLst>
              </p:cNvPr>
              <p:cNvGrpSpPr/>
              <p:nvPr/>
            </p:nvGrpSpPr>
            <p:grpSpPr>
              <a:xfrm>
                <a:off x="493154" y="1685358"/>
                <a:ext cx="5220725" cy="2700996"/>
                <a:chOff x="418991" y="1685358"/>
                <a:chExt cx="5220725" cy="2700996"/>
              </a:xfrm>
            </p:grpSpPr>
            <p:grpSp>
              <p:nvGrpSpPr>
                <p:cNvPr id="4" name="Group 3">
                  <a:extLst>
                    <a:ext uri="{FF2B5EF4-FFF2-40B4-BE49-F238E27FC236}">
                      <a16:creationId xmlns:a16="http://schemas.microsoft.com/office/drawing/2014/main" id="{E79EFECF-7C5E-8D40-AA2C-8C2B69F51B19}"/>
                    </a:ext>
                  </a:extLst>
                </p:cNvPr>
                <p:cNvGrpSpPr/>
                <p:nvPr/>
              </p:nvGrpSpPr>
              <p:grpSpPr>
                <a:xfrm>
                  <a:off x="418991" y="1685358"/>
                  <a:ext cx="5220725" cy="1075497"/>
                  <a:chOff x="418991" y="1685358"/>
                  <a:chExt cx="5220725" cy="1075497"/>
                </a:xfrm>
              </p:grpSpPr>
              <p:sp>
                <p:nvSpPr>
                  <p:cNvPr id="20" name="Left-Right Arrow 19"/>
                  <p:cNvSpPr/>
                  <p:nvPr/>
                </p:nvSpPr>
                <p:spPr>
                  <a:xfrm>
                    <a:off x="418991" y="1685358"/>
                    <a:ext cx="5220725" cy="1075497"/>
                  </a:xfrm>
                  <a:prstGeom prst="leftRight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399" dirty="0">
                      <a:solidFill>
                        <a:schemeClr val="accent5">
                          <a:lumMod val="20000"/>
                          <a:lumOff val="80000"/>
                        </a:schemeClr>
                      </a:solidFill>
                      <a:ea typeface="Amazon Ember" panose="020B0603020204020204" pitchFamily="34" charset="0"/>
                      <a:cs typeface="Amazon Ember" panose="020B0603020204020204" pitchFamily="34" charset="0"/>
                    </a:endParaRPr>
                  </a:p>
                </p:txBody>
              </p:sp>
              <p:sp>
                <p:nvSpPr>
                  <p:cNvPr id="22" name="TextBox 21"/>
                  <p:cNvSpPr txBox="1"/>
                  <p:nvPr/>
                </p:nvSpPr>
                <p:spPr>
                  <a:xfrm>
                    <a:off x="973429" y="2034362"/>
                    <a:ext cx="4111848" cy="379557"/>
                  </a:xfrm>
                  <a:prstGeom prst="rect">
                    <a:avLst/>
                  </a:prstGeom>
                  <a:noFill/>
                </p:spPr>
                <p:txBody>
                  <a:bodyPr wrap="square" rtlCol="0">
                    <a:spAutoFit/>
                  </a:bodyPr>
                  <a:lstStyle/>
                  <a:p>
                    <a:pPr algn="ctr" rtl="0"/>
                    <a:r>
                      <a:rPr lang="pt-BR" sz="1866">
                        <a:latin typeface="Amazon Ember" panose="020B0603020204020204" pitchFamily="34" charset="0"/>
                        <a:ea typeface="Amazon Ember" panose="020B0603020204020204" pitchFamily="34" charset="0"/>
                        <a:cs typeface="Amazon Ember" panose="020B0603020204020204" pitchFamily="34" charset="0"/>
                      </a:rPr>
                      <a:t>Serviços de nível superior</a:t>
                    </a:r>
                  </a:p>
                </p:txBody>
              </p:sp>
            </p:grpSp>
            <p:grpSp>
              <p:nvGrpSpPr>
                <p:cNvPr id="24" name="Group 23">
                  <a:extLst>
                    <a:ext uri="{FF2B5EF4-FFF2-40B4-BE49-F238E27FC236}">
                      <a16:creationId xmlns:a16="http://schemas.microsoft.com/office/drawing/2014/main" id="{9B2641A7-34B8-CC46-909E-8F9A1A746EBE}"/>
                    </a:ext>
                  </a:extLst>
                </p:cNvPr>
                <p:cNvGrpSpPr/>
                <p:nvPr/>
              </p:nvGrpSpPr>
              <p:grpSpPr>
                <a:xfrm>
                  <a:off x="823857" y="3801579"/>
                  <a:ext cx="4623511" cy="584775"/>
                  <a:chOff x="1035191" y="3805063"/>
                  <a:chExt cx="4623511" cy="584775"/>
                </a:xfrm>
              </p:grpSpPr>
              <p:sp>
                <p:nvSpPr>
                  <p:cNvPr id="9" name="TextBox 24"/>
                  <p:cNvSpPr txBox="1"/>
                  <p:nvPr/>
                </p:nvSpPr>
                <p:spPr>
                  <a:xfrm>
                    <a:off x="3632590" y="3805063"/>
                    <a:ext cx="2026112"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 AWS OpsWorks</a:t>
                    </a:r>
                    <a:endParaRPr lang="en-US" sz="1600"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8" name="TextBox 7"/>
                  <p:cNvSpPr txBox="1"/>
                  <p:nvPr/>
                </p:nvSpPr>
                <p:spPr>
                  <a:xfrm>
                    <a:off x="1035191" y="3805063"/>
                    <a:ext cx="1757845"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grpSp>
      </p:grpSp>
      <p:pic>
        <p:nvPicPr>
          <p:cNvPr id="33" name="Graphic 32">
            <a:extLst>
              <a:ext uri="{FF2B5EF4-FFF2-40B4-BE49-F238E27FC236}">
                <a16:creationId xmlns:a16="http://schemas.microsoft.com/office/drawing/2014/main" id="{B06ABA3A-D927-D54B-831C-016DCCBD02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95503" y="3047976"/>
            <a:ext cx="731520" cy="731520"/>
          </a:xfrm>
          <a:prstGeom prst="rect">
            <a:avLst/>
          </a:prstGeom>
        </p:spPr>
      </p:pic>
      <p:pic>
        <p:nvPicPr>
          <p:cNvPr id="34" name="Graphic 33">
            <a:extLst>
              <a:ext uri="{FF2B5EF4-FFF2-40B4-BE49-F238E27FC236}">
                <a16:creationId xmlns:a16="http://schemas.microsoft.com/office/drawing/2014/main" id="{7A2395CB-7960-E642-935B-EE75DF026B9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27035" y="3047976"/>
            <a:ext cx="731520" cy="731520"/>
          </a:xfrm>
          <a:prstGeom prst="rect">
            <a:avLst/>
          </a:prstGeom>
        </p:spPr>
      </p:pic>
      <p:pic>
        <p:nvPicPr>
          <p:cNvPr id="35" name="Graphic 34">
            <a:extLst>
              <a:ext uri="{FF2B5EF4-FFF2-40B4-BE49-F238E27FC236}">
                <a16:creationId xmlns:a16="http://schemas.microsoft.com/office/drawing/2014/main" id="{2B109F2B-2967-CC48-9034-6A2E42C4FC3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958567" y="3047976"/>
            <a:ext cx="731520" cy="731520"/>
          </a:xfrm>
          <a:prstGeom prst="rect">
            <a:avLst/>
          </a:prstGeom>
        </p:spPr>
      </p:pic>
      <p:pic>
        <p:nvPicPr>
          <p:cNvPr id="36" name="Graphic 35">
            <a:extLst>
              <a:ext uri="{FF2B5EF4-FFF2-40B4-BE49-F238E27FC236}">
                <a16:creationId xmlns:a16="http://schemas.microsoft.com/office/drawing/2014/main" id="{6F1F27EA-6DA5-E84B-895A-73C9B719C779}"/>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690100" y="3047976"/>
            <a:ext cx="731520" cy="731520"/>
          </a:xfrm>
          <a:prstGeom prst="rect">
            <a:avLst/>
          </a:prstGeom>
        </p:spPr>
      </p:pic>
    </p:spTree>
    <p:custDataLst>
      <p:tags r:id="rId1"/>
    </p:custDataLst>
    <p:extLst>
      <p:ext uri="{BB962C8B-B14F-4D97-AF65-F5344CB8AC3E}">
        <p14:creationId xmlns:p14="http://schemas.microsoft.com/office/powerpoint/2010/main" val="1289256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buClr>
                <a:schemeClr val="tx1"/>
              </a:buClr>
            </a:pP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Elastic Beanstalk </a:t>
            </a:r>
            <a:r>
              <a:rPr lang="pt-BR" sz="2000">
                <a:latin typeface="+mn-lt"/>
              </a:rPr>
              <a:t>cria e gerencia um ambiente de aplicação Web escalável e altamente disponível que permite que você se concentre no código da aplicação</a:t>
            </a:r>
          </a:p>
          <a:p>
            <a:pPr rtl="0">
              <a:buClr>
                <a:schemeClr val="tx1"/>
              </a:buClr>
            </a:pPr>
            <a:r>
              <a:rPr lang="pt-BR" sz="2000">
                <a:latin typeface="+mn-lt"/>
              </a:rPr>
              <a:t>Você pode criar o código da aplicação do Elastic Beanstalk em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Java</a:t>
            </a:r>
            <a:r>
              <a:rPr lang="pt-BR" sz="2000">
                <a:latin typeface="+mn-lt"/>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.NET</a:t>
            </a:r>
            <a:r>
              <a:rPr lang="pt-BR" sz="2000">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PHP</a:t>
            </a:r>
            <a:r>
              <a:rPr lang="pt-BR" sz="2000">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Node.js</a:t>
            </a:r>
            <a:r>
              <a:rPr lang="pt-BR" sz="2000">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Python</a:t>
            </a:r>
            <a:r>
              <a:rPr lang="pt-BR" sz="2000">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Ruby</a:t>
            </a:r>
            <a:r>
              <a:rPr lang="pt-BR" sz="2000">
                <a:ea typeface="Amazon Ember" panose="020B0603020204020204" pitchFamily="34" charset="0"/>
                <a:cs typeface="Amazon Ember" panose="020B0603020204020204" pitchFamily="34" charset="0"/>
              </a:rPr>
              <a:t>,</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Go</a:t>
            </a:r>
            <a:r>
              <a:rPr lang="pt-BR" sz="2000">
                <a:ea typeface="Amazon Ember" panose="020B0603020204020204" pitchFamily="34" charset="0"/>
                <a:cs typeface="Amazon Ember" panose="020B0603020204020204" pitchFamily="34" charset="0"/>
              </a:rPr>
              <a:t>,</a:t>
            </a:r>
            <a:r>
              <a:rPr lang="pt-BR" sz="2000">
                <a:latin typeface="+mn-lt"/>
                <a:ea typeface="Amazon Ember" panose="020B0603020204020204" pitchFamily="34" charset="0"/>
                <a:cs typeface="Amazon Ember" panose="020B0603020204020204" pitchFamily="34" charset="0"/>
              </a:rPr>
              <a:t> ou</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Docker</a:t>
            </a:r>
            <a:endParaRPr lang="en-US" sz="2000" dirty="0">
              <a:latin typeface="+mn-lt"/>
            </a:endParaRPr>
          </a:p>
          <a:p>
            <a:pPr rtl="0">
              <a:buClr>
                <a:schemeClr val="tx1"/>
              </a:buClr>
            </a:pPr>
            <a:r>
              <a:rPr lang="pt-BR" sz="2000">
                <a:latin typeface="+mn-lt"/>
              </a:rPr>
              <a:t>Os recursos da AWS criados pelo Elastic Beanstalk são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totalmente transparentes.</a:t>
            </a:r>
            <a:r>
              <a:rPr lang="pt-BR" sz="2000">
                <a:latin typeface="+mn-lt"/>
                <a:ea typeface="Amazon Ember" panose="020B0603020204020204" pitchFamily="34" charset="0"/>
                <a:cs typeface="Amazon Ember" panose="020B0603020204020204" pitchFamily="34" charset="0"/>
              </a:rPr>
              <a:t> Eles são </a:t>
            </a:r>
            <a:r>
              <a:rPr lang="pt-BR" sz="2000">
                <a:latin typeface="+mn-lt"/>
              </a:rPr>
              <a:t>visíveis nas exibições de páginas de serviço do Console de Gerenciamento da AWS</a:t>
            </a:r>
          </a:p>
          <a:p>
            <a:pPr rtl="0">
              <a:buClr>
                <a:schemeClr val="tx1"/>
              </a:buClr>
            </a:pP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cobrança extra</a:t>
            </a:r>
            <a:r>
              <a:rPr lang="pt-BR" sz="2000">
                <a:latin typeface="+mn-lt"/>
              </a:rPr>
              <a:t> para o Elastic Beanstalk. Pague apenas pelos recursos subjacentes usados</a:t>
            </a:r>
          </a:p>
          <a:p>
            <a:pPr rtl="0"/>
            <a:endParaRPr lang="en-US" sz="2000" dirty="0">
              <a:latin typeface="+mn-lt"/>
            </a:endParaRP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362973"/>
            <a:ext cx="4268647" cy="3032186"/>
          </a:xfrm>
        </p:spPr>
        <p:txBody>
          <a:bodyPr rtlCol="0">
            <a:noAutofit/>
          </a:bodyPr>
          <a:lstStyle/>
          <a:p>
            <a:pPr rtl="0"/>
            <a:r>
              <a:rPr lang="pt-BR" sz="3600">
                <a:latin typeface="+mj-lt"/>
              </a:rPr>
              <a:t>Módulo 10: Laboratório de desafio: Automatizar a implantação da infraestrutura</a:t>
            </a:r>
            <a:r>
              <a:rPr lang="en-US" sz="3600" dirty="0">
                <a:latin typeface="+mj-lt"/>
              </a:rPr>
              <a:t/>
            </a:r>
            <a:br>
              <a:rPr lang="en-US" sz="3600" dirty="0">
                <a:latin typeface="+mj-lt"/>
              </a:rPr>
            </a:br>
            <a:endParaRPr lang="en-US" sz="36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2906"/>
            <a:ext cx="5767388" cy="3844925"/>
          </a:xfrm>
          <a:prstGeom prst="rect">
            <a:avLst/>
          </a:prstGeom>
        </p:spPr>
      </p:pic>
    </p:spTree>
    <p:custDataLst>
      <p:tags r:id="rId1"/>
    </p:custDataLst>
    <p:extLst>
      <p:ext uri="{BB962C8B-B14F-4D97-AF65-F5344CB8AC3E}">
        <p14:creationId xmlns:p14="http://schemas.microsoft.com/office/powerpoint/2010/main" val="3487386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latin typeface="+mn-lt"/>
                <a:ea typeface="Amazon Ember" panose="020B0603020204020204" pitchFamily="34" charset="0"/>
                <a:cs typeface="Amazon Ember" panose="020B0603020204020204" pitchFamily="34" charset="0"/>
              </a:rPr>
              <a:t>A necessidade dos negócios: Implementar o IaC</a:t>
            </a:r>
          </a:p>
        </p:txBody>
      </p:sp>
      <p:sp>
        <p:nvSpPr>
          <p:cNvPr id="4" name="Content Placeholder 3">
            <a:extLst>
              <a:ext uri="{FF2B5EF4-FFF2-40B4-BE49-F238E27FC236}">
                <a16:creationId xmlns:a16="http://schemas.microsoft.com/office/drawing/2014/main" id="{73B0887E-52B9-9C42-8846-44027EA793B3}"/>
              </a:ext>
            </a:extLst>
          </p:cNvPr>
          <p:cNvSpPr>
            <a:spLocks noGrp="1"/>
          </p:cNvSpPr>
          <p:nvPr>
            <p:ph idx="1"/>
          </p:nvPr>
        </p:nvSpPr>
        <p:spPr>
          <a:xfrm>
            <a:off x="419099" y="1528175"/>
            <a:ext cx="7553325" cy="4648788"/>
          </a:xfrm>
        </p:spPr>
        <p:txBody>
          <a:bodyPr rtlCol="0"/>
          <a:lstStyle/>
          <a:p>
            <a:pPr rtl="0"/>
            <a:r>
              <a:rPr lang="pt-BR"/>
              <a:t>A cafeteria agora tem lojas em vários países e precisa começar a automatizar para continuar crescendo.</a:t>
            </a:r>
            <a:endParaRPr lang="en-US" dirty="0"/>
          </a:p>
          <a:p>
            <a:pPr rtl="0"/>
            <a:r>
              <a:rPr lang="pt-BR"/>
              <a:t>Eles precisam de uma maneira consistente de implantar, gerenciar e atualizar os recursos da empresa em vários serviços da AWS.</a:t>
            </a:r>
          </a:p>
          <a:p>
            <a:pPr rtl="0"/>
            <a:r>
              <a:rPr lang="pt-BR"/>
              <a:t>Eles querem criar ambientes repetíveis e confiáveis nas regiões da AWS, para atender às necessidades de desenvolvimento e produção.</a:t>
            </a:r>
          </a:p>
        </p:txBody>
      </p:sp>
      <p:pic>
        <p:nvPicPr>
          <p:cNvPr id="9" name="Picture 8" descr="picture of Sofia">
            <a:extLst>
              <a:ext uri="{FF2B5EF4-FFF2-40B4-BE49-F238E27FC236}">
                <a16:creationId xmlns:a16="http://schemas.microsoft.com/office/drawing/2014/main" id="{6B6CA267-60A0-3440-99E0-043C4C70FD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153401" y="1528175"/>
            <a:ext cx="2895600" cy="4381424"/>
          </a:xfrm>
          <a:prstGeom prst="rect">
            <a:avLst/>
          </a:prstGeom>
        </p:spPr>
      </p:pic>
    </p:spTree>
    <p:custDataLst>
      <p:tags r:id="rId1"/>
    </p:custDataLst>
    <p:extLst>
      <p:ext uri="{BB962C8B-B14F-4D97-AF65-F5344CB8AC3E}">
        <p14:creationId xmlns:p14="http://schemas.microsoft.com/office/powerpoint/2010/main" val="84077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de desafio: Tarefas</a:t>
            </a:r>
          </a:p>
        </p:txBody>
      </p:sp>
      <p:sp>
        <p:nvSpPr>
          <p:cNvPr id="4" name="Content Placeholder 3">
            <a:extLst>
              <a:ext uri="{FF2B5EF4-FFF2-40B4-BE49-F238E27FC236}">
                <a16:creationId xmlns:a16="http://schemas.microsoft.com/office/drawing/2014/main" id="{03AFCEC2-D04F-8745-A38E-8CA4FC8D684B}"/>
              </a:ext>
            </a:extLst>
          </p:cNvPr>
          <p:cNvSpPr>
            <a:spLocks noGrp="1"/>
          </p:cNvSpPr>
          <p:nvPr>
            <p:ph idx="1"/>
          </p:nvPr>
        </p:nvSpPr>
        <p:spPr>
          <a:xfrm>
            <a:off x="419100" y="1528175"/>
            <a:ext cx="11125200" cy="4648788"/>
          </a:xfrm>
        </p:spPr>
        <p:txBody>
          <a:bodyPr rtlCol="0"/>
          <a:lstStyle/>
          <a:p>
            <a:pPr marL="514350" indent="-514350" rtl="0">
              <a:buFont typeface="+mj-lt"/>
              <a:buAutoNum type="arabicPeriod"/>
            </a:pPr>
            <a:r>
              <a:rPr lang="pt-BR"/>
              <a:t>Criar do zero um modelo do AWS CloudFormation</a:t>
            </a:r>
          </a:p>
          <a:p>
            <a:pPr marL="514350" indent="-514350" rtl="0">
              <a:buFont typeface="+mj-lt"/>
              <a:buAutoNum type="arabicPeriod"/>
            </a:pPr>
            <a:r>
              <a:rPr lang="pt-BR"/>
              <a:t>Configurar o bucket como um site e atualizar a pilha</a:t>
            </a:r>
          </a:p>
          <a:p>
            <a:pPr marL="514350" indent="-514350" rtl="0">
              <a:buFont typeface="+mj-lt"/>
              <a:buAutoNum type="arabicPeriod"/>
            </a:pPr>
            <a:r>
              <a:rPr lang="pt-BR"/>
              <a:t>Clonar um repositório CodeCommit que contenha modelos do AWS CloudFormation</a:t>
            </a:r>
          </a:p>
          <a:p>
            <a:pPr marL="514350" indent="-514350" rtl="0">
              <a:buFont typeface="+mj-lt"/>
              <a:buAutoNum type="arabicPeriod"/>
            </a:pPr>
            <a:r>
              <a:rPr lang="pt-BR"/>
              <a:t>Criar uma nova camada de rede com o AWS CloudFormation, CodeCommit e CodePipeline</a:t>
            </a:r>
            <a:endParaRPr lang="en-US" dirty="0"/>
          </a:p>
          <a:p>
            <a:pPr marL="514350" indent="-514350" rtl="0">
              <a:buFont typeface="+mj-lt"/>
              <a:buAutoNum type="arabicPeriod"/>
            </a:pPr>
            <a:r>
              <a:rPr lang="pt-BR"/>
              <a:t>Atualizar a pilha de rede</a:t>
            </a:r>
            <a:endParaRPr lang="en-US" dirty="0"/>
          </a:p>
          <a:p>
            <a:pPr marL="514350" indent="-514350" rtl="0">
              <a:buFont typeface="+mj-lt"/>
              <a:buAutoNum type="arabicPeriod"/>
            </a:pPr>
            <a:r>
              <a:rPr lang="pt-BR"/>
              <a:t>Definir um recurso de instância do EC2 e criar a pilha de aplicações</a:t>
            </a:r>
            <a:endParaRPr lang="en-US" dirty="0"/>
          </a:p>
          <a:p>
            <a:pPr marL="514350" indent="-514350" rtl="0">
              <a:buFont typeface="+mj-lt"/>
              <a:buAutoNum type="arabicPeriod"/>
            </a:pPr>
            <a:r>
              <a:rPr lang="pt-BR"/>
              <a:t>Duplicar a rede e o site da cafeteria em outra região da AWS</a:t>
            </a:r>
          </a:p>
        </p:txBody>
      </p:sp>
    </p:spTree>
    <p:custDataLst>
      <p:tags r:id="rId1"/>
    </p:custDataLst>
    <p:extLst>
      <p:ext uri="{BB962C8B-B14F-4D97-AF65-F5344CB8AC3E}">
        <p14:creationId xmlns:p14="http://schemas.microsoft.com/office/powerpoint/2010/main" val="1829483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latin typeface="+mj-lt"/>
              </a:rPr>
              <a:t>Laboratório de desafio: Produto final</a:t>
            </a:r>
            <a:endParaRPr lang="en-US" sz="3200" dirty="0">
              <a:latin typeface="+mj-lt"/>
            </a:endParaRPr>
          </a:p>
        </p:txBody>
      </p:sp>
      <p:sp>
        <p:nvSpPr>
          <p:cNvPr id="13" name="TextBox 12">
            <a:extLst>
              <a:ext uri="{FF2B5EF4-FFF2-40B4-BE49-F238E27FC236}">
                <a16:creationId xmlns:a16="http://schemas.microsoft.com/office/drawing/2014/main" id="{EDAB9F1B-109F-0F46-8DDD-54910FF03A22}"/>
              </a:ext>
            </a:extLst>
          </p:cNvPr>
          <p:cNvSpPr txBox="1"/>
          <p:nvPr/>
        </p:nvSpPr>
        <p:spPr>
          <a:xfrm>
            <a:off x="5541686" y="3294086"/>
            <a:ext cx="1495453" cy="566987"/>
          </a:xfrm>
          <a:prstGeom prst="rect">
            <a:avLst/>
          </a:prstGeom>
          <a:noFill/>
        </p:spPr>
        <p:txBody>
          <a:bodyPr wrap="square" lIns="0" tIns="0" rIns="0" bIns="0" rtlCol="0" anchor="t">
            <a:no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Modelos do AWS CloudFormation</a:t>
            </a:r>
          </a:p>
        </p:txBody>
      </p:sp>
      <p:pic>
        <p:nvPicPr>
          <p:cNvPr id="14" name="Graphic 13">
            <a:extLst>
              <a:ext uri="{FF2B5EF4-FFF2-40B4-BE49-F238E27FC236}">
                <a16:creationId xmlns:a16="http://schemas.microsoft.com/office/drawing/2014/main" id="{B9864D24-E60A-C847-8007-3149FEA4240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86744" y="4066004"/>
            <a:ext cx="639624" cy="639624"/>
          </a:xfrm>
          <a:prstGeom prst="rect">
            <a:avLst/>
          </a:prstGeom>
        </p:spPr>
      </p:pic>
      <p:cxnSp>
        <p:nvCxnSpPr>
          <p:cNvPr id="15" name="Straight Arrow Connector 14">
            <a:extLst>
              <a:ext uri="{FF2B5EF4-FFF2-40B4-BE49-F238E27FC236}">
                <a16:creationId xmlns:a16="http://schemas.microsoft.com/office/drawing/2014/main" id="{6DF6C8F3-FA47-8B41-AA71-C1DBF1C4E564}"/>
              </a:ext>
            </a:extLst>
          </p:cNvPr>
          <p:cNvCxnSpPr>
            <a:cxnSpLocks/>
            <a:stCxn id="14" idx="3"/>
            <a:endCxn id="16" idx="1"/>
          </p:cNvCxnSpPr>
          <p:nvPr/>
        </p:nvCxnSpPr>
        <p:spPr>
          <a:xfrm>
            <a:off x="6626368" y="4385816"/>
            <a:ext cx="1188519" cy="2718"/>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41B037F7-9249-D34E-B7B0-76EFE1BEE1B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14887" y="4153584"/>
            <a:ext cx="469900" cy="469900"/>
          </a:xfrm>
          <a:prstGeom prst="rect">
            <a:avLst/>
          </a:prstGeom>
        </p:spPr>
      </p:pic>
      <p:sp>
        <p:nvSpPr>
          <p:cNvPr id="19" name="TextBox 18">
            <a:extLst>
              <a:ext uri="{FF2B5EF4-FFF2-40B4-BE49-F238E27FC236}">
                <a16:creationId xmlns:a16="http://schemas.microsoft.com/office/drawing/2014/main" id="{06C3CDAC-F9FA-FA42-9891-8825DDBEDE99}"/>
              </a:ext>
            </a:extLst>
          </p:cNvPr>
          <p:cNvSpPr txBox="1"/>
          <p:nvPr/>
        </p:nvSpPr>
        <p:spPr>
          <a:xfrm>
            <a:off x="6836934" y="4682786"/>
            <a:ext cx="1206609" cy="398143"/>
          </a:xfrm>
          <a:prstGeom prst="rect">
            <a:avLst/>
          </a:prstGeom>
          <a:noFill/>
        </p:spPr>
        <p:txBody>
          <a:bodyPr wrap="square" lIns="0" tIns="0" rIns="0" bIns="0" rtlCol="0" anchor="t">
            <a:noAutofit/>
          </a:bodyPr>
          <a:lstStyle/>
          <a:p>
            <a:pPr algn="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pilha de rede da cafeteria</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Rectangle 29">
            <a:extLst>
              <a:ext uri="{FF2B5EF4-FFF2-40B4-BE49-F238E27FC236}">
                <a16:creationId xmlns:a16="http://schemas.microsoft.com/office/drawing/2014/main" id="{00B60B1F-D7CB-4940-8E2D-7808CC8C185D}"/>
              </a:ext>
            </a:extLst>
          </p:cNvPr>
          <p:cNvSpPr/>
          <p:nvPr/>
        </p:nvSpPr>
        <p:spPr>
          <a:xfrm>
            <a:off x="7364320" y="1704993"/>
            <a:ext cx="4071531" cy="44044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b="1">
                <a:solidFill>
                  <a:schemeClr val="accent3"/>
                </a:solidFill>
              </a:rPr>
              <a:t>Região 2</a:t>
            </a:r>
            <a:endParaRPr lang="en-US" sz="1050" b="1" dirty="0">
              <a:solidFill>
                <a:schemeClr val="accent3"/>
              </a:solidFill>
            </a:endParaRPr>
          </a:p>
        </p:txBody>
      </p:sp>
      <p:pic>
        <p:nvPicPr>
          <p:cNvPr id="31" name="Graphic 30">
            <a:extLst>
              <a:ext uri="{FF2B5EF4-FFF2-40B4-BE49-F238E27FC236}">
                <a16:creationId xmlns:a16="http://schemas.microsoft.com/office/drawing/2014/main" id="{8CB71517-283E-F140-A7AE-63987A6997F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64320" y="1704994"/>
            <a:ext cx="330200" cy="330200"/>
          </a:xfrm>
          <a:prstGeom prst="rect">
            <a:avLst/>
          </a:prstGeom>
        </p:spPr>
      </p:pic>
      <p:sp>
        <p:nvSpPr>
          <p:cNvPr id="33" name="Rectangle 32">
            <a:extLst>
              <a:ext uri="{FF2B5EF4-FFF2-40B4-BE49-F238E27FC236}">
                <a16:creationId xmlns:a16="http://schemas.microsoft.com/office/drawing/2014/main" id="{40176595-212A-484D-8CD0-BE7BD1D25D9D}"/>
              </a:ext>
            </a:extLst>
          </p:cNvPr>
          <p:cNvSpPr/>
          <p:nvPr/>
        </p:nvSpPr>
        <p:spPr>
          <a:xfrm>
            <a:off x="8635224" y="3852160"/>
            <a:ext cx="2517727" cy="190269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200">
                <a:solidFill>
                  <a:schemeClr val="accent5"/>
                </a:solidFill>
              </a:rPr>
              <a:t>Sub-rede pública</a:t>
            </a:r>
          </a:p>
        </p:txBody>
      </p:sp>
      <p:pic>
        <p:nvPicPr>
          <p:cNvPr id="35" name="Graphic 34">
            <a:extLst>
              <a:ext uri="{FF2B5EF4-FFF2-40B4-BE49-F238E27FC236}">
                <a16:creationId xmlns:a16="http://schemas.microsoft.com/office/drawing/2014/main" id="{72548453-5124-0947-BC36-33D40FD708C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635225" y="3849801"/>
            <a:ext cx="274320" cy="274320"/>
          </a:xfrm>
          <a:prstGeom prst="rect">
            <a:avLst/>
          </a:prstGeom>
        </p:spPr>
      </p:pic>
      <p:sp>
        <p:nvSpPr>
          <p:cNvPr id="43" name="TextBox 42">
            <a:extLst>
              <a:ext uri="{FF2B5EF4-FFF2-40B4-BE49-F238E27FC236}">
                <a16:creationId xmlns:a16="http://schemas.microsoft.com/office/drawing/2014/main" id="{286F8A63-FA58-D845-AE52-36E28112B7B3}"/>
              </a:ext>
            </a:extLst>
          </p:cNvPr>
          <p:cNvSpPr txBox="1"/>
          <p:nvPr/>
        </p:nvSpPr>
        <p:spPr>
          <a:xfrm>
            <a:off x="6124369" y="1790421"/>
            <a:ext cx="1079173" cy="276999"/>
          </a:xfrm>
          <a:prstGeom prst="rect">
            <a:avLst/>
          </a:prstGeom>
          <a:noFill/>
        </p:spPr>
        <p:txBody>
          <a:bodyPr wrap="square" rtlCol="0">
            <a:spAutoFit/>
          </a:bodyPr>
          <a:lstStyle/>
          <a:p>
            <a:pPr algn="ctr" rtl="0"/>
            <a:r>
              <a:rPr lang="pt-BR" sz="1200"/>
              <a:t>CafeRole</a:t>
            </a:r>
            <a:endParaRPr lang="en-US" sz="1200" dirty="0"/>
          </a:p>
        </p:txBody>
      </p:sp>
      <p:pic>
        <p:nvPicPr>
          <p:cNvPr id="44" name="Graphic 43">
            <a:extLst>
              <a:ext uri="{FF2B5EF4-FFF2-40B4-BE49-F238E27FC236}">
                <a16:creationId xmlns:a16="http://schemas.microsoft.com/office/drawing/2014/main" id="{BA58182C-2289-6E4F-A77F-87171B89686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374275" y="1407002"/>
            <a:ext cx="469900" cy="469900"/>
          </a:xfrm>
          <a:prstGeom prst="rect">
            <a:avLst/>
          </a:prstGeom>
        </p:spPr>
      </p:pic>
      <p:sp>
        <p:nvSpPr>
          <p:cNvPr id="45" name="TextBox 44">
            <a:extLst>
              <a:ext uri="{FF2B5EF4-FFF2-40B4-BE49-F238E27FC236}">
                <a16:creationId xmlns:a16="http://schemas.microsoft.com/office/drawing/2014/main" id="{9C7302C7-B4FA-234E-B8A1-B0E045084DAB}"/>
              </a:ext>
            </a:extLst>
          </p:cNvPr>
          <p:cNvSpPr txBox="1"/>
          <p:nvPr/>
        </p:nvSpPr>
        <p:spPr>
          <a:xfrm>
            <a:off x="10083777" y="2070160"/>
            <a:ext cx="1202522" cy="830997"/>
          </a:xfrm>
          <a:prstGeom prst="rect">
            <a:avLst/>
          </a:prstGeom>
          <a:noFill/>
        </p:spPr>
        <p:txBody>
          <a:bodyPr wrap="square" rtlCol="0">
            <a:spAutoFit/>
          </a:bodyPr>
          <a:lstStyle/>
          <a:p>
            <a:pPr algn="ctr" rtl="0"/>
            <a:r>
              <a:rPr lang="pt-BR" sz="1200"/>
              <a:t>Repositório de parâmetros do Systems Manager</a:t>
            </a:r>
          </a:p>
        </p:txBody>
      </p:sp>
      <p:pic>
        <p:nvPicPr>
          <p:cNvPr id="46" name="Graphic 45">
            <a:extLst>
              <a:ext uri="{FF2B5EF4-FFF2-40B4-BE49-F238E27FC236}">
                <a16:creationId xmlns:a16="http://schemas.microsoft.com/office/drawing/2014/main" id="{D28F7415-95DA-8649-8669-617A750547D4}"/>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692125" y="2192989"/>
            <a:ext cx="469900" cy="469900"/>
          </a:xfrm>
          <a:prstGeom prst="rect">
            <a:avLst/>
          </a:prstGeom>
        </p:spPr>
      </p:pic>
      <p:sp>
        <p:nvSpPr>
          <p:cNvPr id="47" name="Rectangle 46">
            <a:extLst>
              <a:ext uri="{FF2B5EF4-FFF2-40B4-BE49-F238E27FC236}">
                <a16:creationId xmlns:a16="http://schemas.microsoft.com/office/drawing/2014/main" id="{1C084217-6993-634A-B1FD-C0BA1E90A2DD}"/>
              </a:ext>
            </a:extLst>
          </p:cNvPr>
          <p:cNvSpPr/>
          <p:nvPr/>
        </p:nvSpPr>
        <p:spPr>
          <a:xfrm>
            <a:off x="8271776" y="3530206"/>
            <a:ext cx="2908670" cy="222464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 da cafeteria</a:t>
            </a:r>
          </a:p>
        </p:txBody>
      </p:sp>
      <p:pic>
        <p:nvPicPr>
          <p:cNvPr id="48" name="Graphic 47">
            <a:extLst>
              <a:ext uri="{FF2B5EF4-FFF2-40B4-BE49-F238E27FC236}">
                <a16:creationId xmlns:a16="http://schemas.microsoft.com/office/drawing/2014/main" id="{F0A5D7D3-E85D-4844-9E64-A23305F86D97}"/>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271776" y="3539568"/>
            <a:ext cx="330200" cy="330200"/>
          </a:xfrm>
          <a:prstGeom prst="rect">
            <a:avLst/>
          </a:prstGeom>
        </p:spPr>
      </p:pic>
      <p:pic>
        <p:nvPicPr>
          <p:cNvPr id="53" name="Graphic 52">
            <a:extLst>
              <a:ext uri="{FF2B5EF4-FFF2-40B4-BE49-F238E27FC236}">
                <a16:creationId xmlns:a16="http://schemas.microsoft.com/office/drawing/2014/main" id="{C1F2167B-1FED-A941-A2B8-503C1259FC9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91563" y="5194881"/>
            <a:ext cx="469900" cy="469900"/>
          </a:xfrm>
          <a:prstGeom prst="rect">
            <a:avLst/>
          </a:prstGeom>
        </p:spPr>
      </p:pic>
      <p:sp>
        <p:nvSpPr>
          <p:cNvPr id="54" name="TextBox 53">
            <a:extLst>
              <a:ext uri="{FF2B5EF4-FFF2-40B4-BE49-F238E27FC236}">
                <a16:creationId xmlns:a16="http://schemas.microsoft.com/office/drawing/2014/main" id="{8E5E9AAB-038A-AB4E-9C4B-949A37C6ACA9}"/>
              </a:ext>
            </a:extLst>
          </p:cNvPr>
          <p:cNvSpPr txBox="1"/>
          <p:nvPr/>
        </p:nvSpPr>
        <p:spPr>
          <a:xfrm>
            <a:off x="6599464" y="5702194"/>
            <a:ext cx="1397931" cy="503061"/>
          </a:xfrm>
          <a:prstGeom prst="rect">
            <a:avLst/>
          </a:prstGeom>
          <a:noFill/>
        </p:spPr>
        <p:txBody>
          <a:bodyPr wrap="square" lIns="0" tIns="0" rIns="0" bIns="0" rtlCol="0" anchor="t">
            <a:noAutofit/>
          </a:bodyPr>
          <a:lstStyle/>
          <a:p>
            <a:pPr algn="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pilha de aplicações da cafeteria </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TextBox 54">
            <a:extLst>
              <a:ext uri="{FF2B5EF4-FFF2-40B4-BE49-F238E27FC236}">
                <a16:creationId xmlns:a16="http://schemas.microsoft.com/office/drawing/2014/main" id="{78AC9DDB-24B2-2D48-9CE3-EAAAF13CE2C9}"/>
              </a:ext>
            </a:extLst>
          </p:cNvPr>
          <p:cNvSpPr txBox="1"/>
          <p:nvPr/>
        </p:nvSpPr>
        <p:spPr>
          <a:xfrm>
            <a:off x="10414744" y="3125170"/>
            <a:ext cx="966109" cy="461665"/>
          </a:xfrm>
          <a:prstGeom prst="rect">
            <a:avLst/>
          </a:prstGeom>
          <a:noFill/>
        </p:spPr>
        <p:txBody>
          <a:bodyPr wrap="square" rtlCol="0">
            <a:spAutoFit/>
          </a:bodyPr>
          <a:lstStyle/>
          <a:p>
            <a:pPr rtl="0"/>
            <a:r>
              <a:rPr lang="pt-BR" sz="1200" dirty="0"/>
              <a:t>Gateway da Internet</a:t>
            </a:r>
            <a:endParaRPr lang="en-US" sz="1200" dirty="0"/>
          </a:p>
        </p:txBody>
      </p:sp>
      <p:pic>
        <p:nvPicPr>
          <p:cNvPr id="56" name="Graphic 55">
            <a:extLst>
              <a:ext uri="{FF2B5EF4-FFF2-40B4-BE49-F238E27FC236}">
                <a16:creationId xmlns:a16="http://schemas.microsoft.com/office/drawing/2014/main" id="{A66067A8-6E5C-4C47-8270-46A72DBC731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982549" y="3255842"/>
            <a:ext cx="469900" cy="469900"/>
          </a:xfrm>
          <a:prstGeom prst="rect">
            <a:avLst/>
          </a:prstGeom>
        </p:spPr>
      </p:pic>
      <p:pic>
        <p:nvPicPr>
          <p:cNvPr id="57" name="Graphic 56">
            <a:extLst>
              <a:ext uri="{FF2B5EF4-FFF2-40B4-BE49-F238E27FC236}">
                <a16:creationId xmlns:a16="http://schemas.microsoft.com/office/drawing/2014/main" id="{A344E266-BDDA-5949-9774-7BD70FCD5ED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95743" y="5105243"/>
            <a:ext cx="639624" cy="639624"/>
          </a:xfrm>
          <a:prstGeom prst="rect">
            <a:avLst/>
          </a:prstGeom>
        </p:spPr>
      </p:pic>
      <p:cxnSp>
        <p:nvCxnSpPr>
          <p:cNvPr id="58" name="Straight Arrow Connector 57">
            <a:extLst>
              <a:ext uri="{FF2B5EF4-FFF2-40B4-BE49-F238E27FC236}">
                <a16:creationId xmlns:a16="http://schemas.microsoft.com/office/drawing/2014/main" id="{432E038B-B71D-0B47-9B95-977C05C22413}"/>
              </a:ext>
            </a:extLst>
          </p:cNvPr>
          <p:cNvCxnSpPr>
            <a:cxnSpLocks/>
            <a:stCxn id="57" idx="3"/>
            <a:endCxn id="53" idx="1"/>
          </p:cNvCxnSpPr>
          <p:nvPr/>
        </p:nvCxnSpPr>
        <p:spPr>
          <a:xfrm>
            <a:off x="6635367" y="5425055"/>
            <a:ext cx="1156196" cy="4776"/>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a:extLst>
              <a:ext uri="{FF2B5EF4-FFF2-40B4-BE49-F238E27FC236}">
                <a16:creationId xmlns:a16="http://schemas.microsoft.com/office/drawing/2014/main" id="{13676ABF-A402-964B-BD4F-A52FF0A9158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69601" y="2183450"/>
            <a:ext cx="639624" cy="639624"/>
          </a:xfrm>
          <a:prstGeom prst="rect">
            <a:avLst/>
          </a:prstGeom>
        </p:spPr>
      </p:pic>
      <p:cxnSp>
        <p:nvCxnSpPr>
          <p:cNvPr id="60" name="Straight Arrow Connector 59">
            <a:extLst>
              <a:ext uri="{FF2B5EF4-FFF2-40B4-BE49-F238E27FC236}">
                <a16:creationId xmlns:a16="http://schemas.microsoft.com/office/drawing/2014/main" id="{2E3ACD61-4338-454D-A64C-BB82527197BF}"/>
              </a:ext>
            </a:extLst>
          </p:cNvPr>
          <p:cNvCxnSpPr>
            <a:cxnSpLocks/>
            <a:stCxn id="59" idx="1"/>
            <a:endCxn id="89" idx="3"/>
          </p:cNvCxnSpPr>
          <p:nvPr/>
        </p:nvCxnSpPr>
        <p:spPr>
          <a:xfrm flipH="1" flipV="1">
            <a:off x="4912370" y="2499223"/>
            <a:ext cx="1057231" cy="4039"/>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4728BDB-828E-E34F-9097-F3D1EBB9DB67}"/>
              </a:ext>
            </a:extLst>
          </p:cNvPr>
          <p:cNvSpPr/>
          <p:nvPr/>
        </p:nvSpPr>
        <p:spPr>
          <a:xfrm>
            <a:off x="8115926" y="3179205"/>
            <a:ext cx="3157195" cy="270206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50" dirty="0">
              <a:solidFill>
                <a:schemeClr val="accent3"/>
              </a:solidFill>
            </a:endParaRPr>
          </a:p>
        </p:txBody>
      </p:sp>
      <p:sp>
        <p:nvSpPr>
          <p:cNvPr id="72" name="Rectangle 71">
            <a:extLst>
              <a:ext uri="{FF2B5EF4-FFF2-40B4-BE49-F238E27FC236}">
                <a16:creationId xmlns:a16="http://schemas.microsoft.com/office/drawing/2014/main" id="{31CC597A-B7C9-9F43-B8F4-18BEACBA183F}"/>
              </a:ext>
            </a:extLst>
          </p:cNvPr>
          <p:cNvSpPr/>
          <p:nvPr/>
        </p:nvSpPr>
        <p:spPr>
          <a:xfrm>
            <a:off x="805926" y="1714544"/>
            <a:ext cx="4408580" cy="44044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b="1">
                <a:solidFill>
                  <a:schemeClr val="accent3"/>
                </a:solidFill>
              </a:rPr>
              <a:t>Região 1</a:t>
            </a:r>
            <a:endParaRPr lang="en-US" sz="1050" b="1" dirty="0">
              <a:solidFill>
                <a:schemeClr val="accent3"/>
              </a:solidFill>
            </a:endParaRPr>
          </a:p>
        </p:txBody>
      </p:sp>
      <p:pic>
        <p:nvPicPr>
          <p:cNvPr id="73" name="Graphic 72">
            <a:extLst>
              <a:ext uri="{FF2B5EF4-FFF2-40B4-BE49-F238E27FC236}">
                <a16:creationId xmlns:a16="http://schemas.microsoft.com/office/drawing/2014/main" id="{083ECE83-61C8-3740-A3E7-42AAB24A7440}"/>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5926" y="1714545"/>
            <a:ext cx="330200" cy="330200"/>
          </a:xfrm>
          <a:prstGeom prst="rect">
            <a:avLst/>
          </a:prstGeom>
        </p:spPr>
      </p:pic>
      <p:sp>
        <p:nvSpPr>
          <p:cNvPr id="74" name="Rectangle 73">
            <a:extLst>
              <a:ext uri="{FF2B5EF4-FFF2-40B4-BE49-F238E27FC236}">
                <a16:creationId xmlns:a16="http://schemas.microsoft.com/office/drawing/2014/main" id="{C50B92F9-0FF4-0A4F-98EA-EB746C88FE6A}"/>
              </a:ext>
            </a:extLst>
          </p:cNvPr>
          <p:cNvSpPr/>
          <p:nvPr/>
        </p:nvSpPr>
        <p:spPr>
          <a:xfrm>
            <a:off x="1418462" y="3861711"/>
            <a:ext cx="2517727" cy="190269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rtl="0"/>
            <a:r>
              <a:rPr lang="pt-BR" sz="1200">
                <a:solidFill>
                  <a:schemeClr val="accent5"/>
                </a:solidFill>
              </a:rPr>
              <a:t>Sub-rede pública</a:t>
            </a:r>
          </a:p>
        </p:txBody>
      </p:sp>
      <p:pic>
        <p:nvPicPr>
          <p:cNvPr id="75" name="Graphic 74">
            <a:extLst>
              <a:ext uri="{FF2B5EF4-FFF2-40B4-BE49-F238E27FC236}">
                <a16:creationId xmlns:a16="http://schemas.microsoft.com/office/drawing/2014/main" id="{16B04D98-6C78-B741-980F-E3E451BD23D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418463" y="3859352"/>
            <a:ext cx="274320" cy="274320"/>
          </a:xfrm>
          <a:prstGeom prst="rect">
            <a:avLst/>
          </a:prstGeom>
        </p:spPr>
      </p:pic>
      <p:pic>
        <p:nvPicPr>
          <p:cNvPr id="76" name="Graphic 75">
            <a:extLst>
              <a:ext uri="{FF2B5EF4-FFF2-40B4-BE49-F238E27FC236}">
                <a16:creationId xmlns:a16="http://schemas.microsoft.com/office/drawing/2014/main" id="{1E85B50A-036A-194A-9206-A1F6E5E70E0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727872" y="4607993"/>
            <a:ext cx="330200" cy="330200"/>
          </a:xfrm>
          <a:prstGeom prst="rect">
            <a:avLst/>
          </a:prstGeom>
        </p:spPr>
      </p:pic>
      <p:sp>
        <p:nvSpPr>
          <p:cNvPr id="77" name="Rectangle 76">
            <a:extLst>
              <a:ext uri="{FF2B5EF4-FFF2-40B4-BE49-F238E27FC236}">
                <a16:creationId xmlns:a16="http://schemas.microsoft.com/office/drawing/2014/main" id="{6970A1EF-0866-1241-9EA1-D31A6114B8BF}"/>
              </a:ext>
            </a:extLst>
          </p:cNvPr>
          <p:cNvSpPr/>
          <p:nvPr/>
        </p:nvSpPr>
        <p:spPr>
          <a:xfrm>
            <a:off x="1727871" y="4597482"/>
            <a:ext cx="1812553" cy="87872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rgbClr val="D86613"/>
                </a:solidFill>
              </a:rPr>
              <a:t>Instância do EC2</a:t>
            </a:r>
          </a:p>
        </p:txBody>
      </p:sp>
      <p:sp>
        <p:nvSpPr>
          <p:cNvPr id="78" name="TextBox 77">
            <a:extLst>
              <a:ext uri="{FF2B5EF4-FFF2-40B4-BE49-F238E27FC236}">
                <a16:creationId xmlns:a16="http://schemas.microsoft.com/office/drawing/2014/main" id="{979090E6-27F3-B248-B3D4-56945FB491D6}"/>
              </a:ext>
            </a:extLst>
          </p:cNvPr>
          <p:cNvSpPr txBox="1"/>
          <p:nvPr/>
        </p:nvSpPr>
        <p:spPr>
          <a:xfrm>
            <a:off x="1805003" y="4891430"/>
            <a:ext cx="1993935" cy="461665"/>
          </a:xfrm>
          <a:prstGeom prst="rect">
            <a:avLst/>
          </a:prstGeom>
          <a:noFill/>
        </p:spPr>
        <p:txBody>
          <a:bodyPr wrap="square" rtlCol="0">
            <a:spAutoFit/>
          </a:bodyPr>
          <a:lstStyle/>
          <a:p>
            <a:pPr rtl="0"/>
            <a:r>
              <a:rPr lang="pt-BR" sz="1200"/>
              <a:t>Configurado como site dinâmico.</a:t>
            </a:r>
          </a:p>
        </p:txBody>
      </p:sp>
      <p:sp>
        <p:nvSpPr>
          <p:cNvPr id="79" name="TextBox 78">
            <a:extLst>
              <a:ext uri="{FF2B5EF4-FFF2-40B4-BE49-F238E27FC236}">
                <a16:creationId xmlns:a16="http://schemas.microsoft.com/office/drawing/2014/main" id="{9DA7C08A-8DCA-5742-8B08-94FCA4211068}"/>
              </a:ext>
            </a:extLst>
          </p:cNvPr>
          <p:cNvSpPr txBox="1"/>
          <p:nvPr/>
        </p:nvSpPr>
        <p:spPr>
          <a:xfrm>
            <a:off x="1281381" y="2179411"/>
            <a:ext cx="1202522" cy="830997"/>
          </a:xfrm>
          <a:prstGeom prst="rect">
            <a:avLst/>
          </a:prstGeom>
          <a:noFill/>
        </p:spPr>
        <p:txBody>
          <a:bodyPr wrap="square" rtlCol="0">
            <a:spAutoFit/>
          </a:bodyPr>
          <a:lstStyle/>
          <a:p>
            <a:pPr algn="ctr" rtl="0"/>
            <a:r>
              <a:rPr lang="pt-BR" sz="1200"/>
              <a:t>Repositório de parâmetros do Systems Manager</a:t>
            </a:r>
          </a:p>
        </p:txBody>
      </p:sp>
      <p:pic>
        <p:nvPicPr>
          <p:cNvPr id="80" name="Graphic 79">
            <a:extLst>
              <a:ext uri="{FF2B5EF4-FFF2-40B4-BE49-F238E27FC236}">
                <a16:creationId xmlns:a16="http://schemas.microsoft.com/office/drawing/2014/main" id="{65BD9CBD-67DB-004B-BA05-920985E64E87}"/>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05701" y="2367008"/>
            <a:ext cx="469900" cy="469900"/>
          </a:xfrm>
          <a:prstGeom prst="rect">
            <a:avLst/>
          </a:prstGeom>
        </p:spPr>
      </p:pic>
      <p:sp>
        <p:nvSpPr>
          <p:cNvPr id="81" name="Rectangle 80">
            <a:extLst>
              <a:ext uri="{FF2B5EF4-FFF2-40B4-BE49-F238E27FC236}">
                <a16:creationId xmlns:a16="http://schemas.microsoft.com/office/drawing/2014/main" id="{830A6FDE-E6CD-2F4C-8BEE-09E4C840C447}"/>
              </a:ext>
            </a:extLst>
          </p:cNvPr>
          <p:cNvSpPr/>
          <p:nvPr/>
        </p:nvSpPr>
        <p:spPr>
          <a:xfrm>
            <a:off x="1055014" y="3542392"/>
            <a:ext cx="2908670" cy="24286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chemeClr val="accent5"/>
                </a:solidFill>
              </a:rPr>
              <a:t>VPC da cafeteria</a:t>
            </a:r>
          </a:p>
        </p:txBody>
      </p:sp>
      <p:pic>
        <p:nvPicPr>
          <p:cNvPr id="82" name="Graphic 81">
            <a:extLst>
              <a:ext uri="{FF2B5EF4-FFF2-40B4-BE49-F238E27FC236}">
                <a16:creationId xmlns:a16="http://schemas.microsoft.com/office/drawing/2014/main" id="{53C673DE-7C6D-B04E-9C1B-65B4C181946A}"/>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55014" y="3549119"/>
            <a:ext cx="330200" cy="330200"/>
          </a:xfrm>
          <a:prstGeom prst="rect">
            <a:avLst/>
          </a:prstGeom>
        </p:spPr>
      </p:pic>
      <p:pic>
        <p:nvPicPr>
          <p:cNvPr id="83" name="Graphic 82">
            <a:extLst>
              <a:ext uri="{FF2B5EF4-FFF2-40B4-BE49-F238E27FC236}">
                <a16:creationId xmlns:a16="http://schemas.microsoft.com/office/drawing/2014/main" id="{EB75C604-B483-5C41-B7A8-0370A51B43BC}"/>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550763" y="2325914"/>
            <a:ext cx="469900" cy="469900"/>
          </a:xfrm>
          <a:prstGeom prst="rect">
            <a:avLst/>
          </a:prstGeom>
        </p:spPr>
      </p:pic>
      <p:sp>
        <p:nvSpPr>
          <p:cNvPr id="84" name="TextBox 83">
            <a:extLst>
              <a:ext uri="{FF2B5EF4-FFF2-40B4-BE49-F238E27FC236}">
                <a16:creationId xmlns:a16="http://schemas.microsoft.com/office/drawing/2014/main" id="{92CA2E5A-52E6-D241-8EFE-F940AAD44CBA}"/>
              </a:ext>
            </a:extLst>
          </p:cNvPr>
          <p:cNvSpPr txBox="1"/>
          <p:nvPr/>
        </p:nvSpPr>
        <p:spPr>
          <a:xfrm>
            <a:off x="3000328" y="2215727"/>
            <a:ext cx="1488658" cy="646331"/>
          </a:xfrm>
          <a:prstGeom prst="rect">
            <a:avLst/>
          </a:prstGeom>
          <a:noFill/>
        </p:spPr>
        <p:txBody>
          <a:bodyPr wrap="square" rtlCol="0">
            <a:spAutoFit/>
          </a:bodyPr>
          <a:lstStyle/>
          <a:p>
            <a:pPr rtl="0"/>
            <a:r>
              <a:rPr lang="pt-BR" sz="1200"/>
              <a:t>Bucket do S3 configurado como site estático</a:t>
            </a:r>
          </a:p>
        </p:txBody>
      </p:sp>
      <p:sp>
        <p:nvSpPr>
          <p:cNvPr id="86" name="TextBox 85">
            <a:extLst>
              <a:ext uri="{FF2B5EF4-FFF2-40B4-BE49-F238E27FC236}">
                <a16:creationId xmlns:a16="http://schemas.microsoft.com/office/drawing/2014/main" id="{00051837-5678-E64A-ACB6-799CE9E0B3FE}"/>
              </a:ext>
            </a:extLst>
          </p:cNvPr>
          <p:cNvSpPr txBox="1"/>
          <p:nvPr/>
        </p:nvSpPr>
        <p:spPr>
          <a:xfrm>
            <a:off x="3197982" y="3139781"/>
            <a:ext cx="1769070" cy="461665"/>
          </a:xfrm>
          <a:prstGeom prst="rect">
            <a:avLst/>
          </a:prstGeom>
          <a:noFill/>
        </p:spPr>
        <p:txBody>
          <a:bodyPr wrap="square" rtlCol="0">
            <a:spAutoFit/>
          </a:bodyPr>
          <a:lstStyle/>
          <a:p>
            <a:pPr rtl="0"/>
            <a:r>
              <a:rPr lang="pt-BR" sz="1200" dirty="0"/>
              <a:t>Gateway </a:t>
            </a:r>
            <a:r>
              <a:rPr lang="pt-BR" sz="1200" dirty="0" smtClean="0"/>
              <a:t/>
            </a:r>
            <a:br>
              <a:rPr lang="pt-BR" sz="1200" dirty="0" smtClean="0"/>
            </a:br>
            <a:r>
              <a:rPr lang="pt-BR" sz="1200" dirty="0" smtClean="0"/>
              <a:t>da </a:t>
            </a:r>
            <a:r>
              <a:rPr lang="pt-BR" sz="1200" dirty="0"/>
              <a:t>Internet</a:t>
            </a:r>
            <a:endParaRPr lang="en-US" sz="1200" dirty="0"/>
          </a:p>
        </p:txBody>
      </p:sp>
      <p:pic>
        <p:nvPicPr>
          <p:cNvPr id="87" name="Graphic 86">
            <a:extLst>
              <a:ext uri="{FF2B5EF4-FFF2-40B4-BE49-F238E27FC236}">
                <a16:creationId xmlns:a16="http://schemas.microsoft.com/office/drawing/2014/main" id="{0C0210AA-93DF-C148-9FCC-06937CC13BE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765787" y="3265393"/>
            <a:ext cx="469900" cy="469900"/>
          </a:xfrm>
          <a:prstGeom prst="rect">
            <a:avLst/>
          </a:prstGeom>
        </p:spPr>
      </p:pic>
      <p:sp>
        <p:nvSpPr>
          <p:cNvPr id="88" name="TextBox 87">
            <a:extLst>
              <a:ext uri="{FF2B5EF4-FFF2-40B4-BE49-F238E27FC236}">
                <a16:creationId xmlns:a16="http://schemas.microsoft.com/office/drawing/2014/main" id="{C472DA16-DCA0-664D-B383-E754EBB2B748}"/>
              </a:ext>
            </a:extLst>
          </p:cNvPr>
          <p:cNvSpPr txBox="1"/>
          <p:nvPr/>
        </p:nvSpPr>
        <p:spPr>
          <a:xfrm>
            <a:off x="4717629" y="2722237"/>
            <a:ext cx="485732" cy="566986"/>
          </a:xfrm>
          <a:prstGeom prst="rect">
            <a:avLst/>
          </a:prstGeom>
          <a:noFill/>
        </p:spPr>
        <p:txBody>
          <a:bodyPr wrap="square" lIns="0" tIns="0" rIns="0" bIns="0" rtlCol="0" anchor="t">
            <a:no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Pilha do S3</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9" name="Graphic 88">
            <a:extLst>
              <a:ext uri="{FF2B5EF4-FFF2-40B4-BE49-F238E27FC236}">
                <a16:creationId xmlns:a16="http://schemas.microsoft.com/office/drawing/2014/main" id="{12FD1504-6B7A-2B4F-94DA-EFFFEDB904C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42470" y="2264273"/>
            <a:ext cx="469900" cy="469900"/>
          </a:xfrm>
          <a:prstGeom prst="rect">
            <a:avLst/>
          </a:prstGeom>
        </p:spPr>
      </p:pic>
      <p:sp>
        <p:nvSpPr>
          <p:cNvPr id="90" name="Rectangle 89">
            <a:extLst>
              <a:ext uri="{FF2B5EF4-FFF2-40B4-BE49-F238E27FC236}">
                <a16:creationId xmlns:a16="http://schemas.microsoft.com/office/drawing/2014/main" id="{26FF2D01-97CB-5443-9998-70961815148C}"/>
              </a:ext>
            </a:extLst>
          </p:cNvPr>
          <p:cNvSpPr/>
          <p:nvPr/>
        </p:nvSpPr>
        <p:spPr>
          <a:xfrm>
            <a:off x="2454830" y="2198139"/>
            <a:ext cx="2201320" cy="78017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50" dirty="0">
              <a:solidFill>
                <a:schemeClr val="accent3"/>
              </a:solidFill>
            </a:endParaRPr>
          </a:p>
        </p:txBody>
      </p:sp>
      <p:sp>
        <p:nvSpPr>
          <p:cNvPr id="91" name="Rectangle 90">
            <a:extLst>
              <a:ext uri="{FF2B5EF4-FFF2-40B4-BE49-F238E27FC236}">
                <a16:creationId xmlns:a16="http://schemas.microsoft.com/office/drawing/2014/main" id="{7F187F6B-1986-8741-AA7B-946B6391C51C}"/>
              </a:ext>
            </a:extLst>
          </p:cNvPr>
          <p:cNvSpPr/>
          <p:nvPr/>
        </p:nvSpPr>
        <p:spPr>
          <a:xfrm>
            <a:off x="990294" y="3188756"/>
            <a:ext cx="3066065" cy="284628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050" dirty="0">
              <a:solidFill>
                <a:schemeClr val="accent3"/>
              </a:solidFill>
            </a:endParaRPr>
          </a:p>
        </p:txBody>
      </p:sp>
      <p:pic>
        <p:nvPicPr>
          <p:cNvPr id="93" name="Graphic 92">
            <a:extLst>
              <a:ext uri="{FF2B5EF4-FFF2-40B4-BE49-F238E27FC236}">
                <a16:creationId xmlns:a16="http://schemas.microsoft.com/office/drawing/2014/main" id="{3213BBC4-C9A9-294E-B592-626D1A4D1AD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70597" y="4142409"/>
            <a:ext cx="469900" cy="469900"/>
          </a:xfrm>
          <a:prstGeom prst="rect">
            <a:avLst/>
          </a:prstGeom>
        </p:spPr>
      </p:pic>
      <p:sp>
        <p:nvSpPr>
          <p:cNvPr id="94" name="TextBox 93">
            <a:extLst>
              <a:ext uri="{FF2B5EF4-FFF2-40B4-BE49-F238E27FC236}">
                <a16:creationId xmlns:a16="http://schemas.microsoft.com/office/drawing/2014/main" id="{6FCDAA8B-24ED-6741-97EF-00D544A85DD8}"/>
              </a:ext>
            </a:extLst>
          </p:cNvPr>
          <p:cNvSpPr txBox="1"/>
          <p:nvPr/>
        </p:nvSpPr>
        <p:spPr>
          <a:xfrm>
            <a:off x="4115125" y="4588142"/>
            <a:ext cx="1047727" cy="437603"/>
          </a:xfrm>
          <a:prstGeom prst="rect">
            <a:avLst/>
          </a:prstGeom>
          <a:solidFill>
            <a:schemeClr val="bg1"/>
          </a:solidFill>
        </p:spPr>
        <p:txBody>
          <a:bodyPr wrap="square" lIns="0" tIns="0" rIns="0" bIns="0" rtlCol="0" anchor="t">
            <a:no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rede da cafeteria </a:t>
            </a:r>
          </a:p>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pilha </a:t>
            </a:r>
          </a:p>
        </p:txBody>
      </p:sp>
      <p:pic>
        <p:nvPicPr>
          <p:cNvPr id="95" name="Graphic 94">
            <a:extLst>
              <a:ext uri="{FF2B5EF4-FFF2-40B4-BE49-F238E27FC236}">
                <a16:creationId xmlns:a16="http://schemas.microsoft.com/office/drawing/2014/main" id="{DEAEC111-88BA-DF45-8BAC-9A8E104A4AB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84656" y="5194881"/>
            <a:ext cx="469900" cy="469900"/>
          </a:xfrm>
          <a:prstGeom prst="rect">
            <a:avLst/>
          </a:prstGeom>
        </p:spPr>
      </p:pic>
      <p:sp>
        <p:nvSpPr>
          <p:cNvPr id="96" name="TextBox 95">
            <a:extLst>
              <a:ext uri="{FF2B5EF4-FFF2-40B4-BE49-F238E27FC236}">
                <a16:creationId xmlns:a16="http://schemas.microsoft.com/office/drawing/2014/main" id="{C3D941BC-B708-474F-A667-F70B6452D1A0}"/>
              </a:ext>
            </a:extLst>
          </p:cNvPr>
          <p:cNvSpPr txBox="1"/>
          <p:nvPr/>
        </p:nvSpPr>
        <p:spPr>
          <a:xfrm>
            <a:off x="4075899" y="5717115"/>
            <a:ext cx="1403292" cy="503061"/>
          </a:xfrm>
          <a:prstGeom prst="rect">
            <a:avLst/>
          </a:prstGeom>
          <a:noFill/>
        </p:spPr>
        <p:txBody>
          <a:bodyPr wrap="square" lIns="0" tIns="0" rIns="0" bIns="0" rtlCol="0" anchor="t">
            <a:no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pilha de aplicações da cafeteria</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7" name="Straight Arrow Connector 96">
            <a:extLst>
              <a:ext uri="{FF2B5EF4-FFF2-40B4-BE49-F238E27FC236}">
                <a16:creationId xmlns:a16="http://schemas.microsoft.com/office/drawing/2014/main" id="{8F27BFF8-4A66-F74D-83C7-8BB12B21A0D8}"/>
              </a:ext>
            </a:extLst>
          </p:cNvPr>
          <p:cNvCxnSpPr>
            <a:cxnSpLocks/>
            <a:stCxn id="14" idx="1"/>
            <a:endCxn id="93" idx="3"/>
          </p:cNvCxnSpPr>
          <p:nvPr/>
        </p:nvCxnSpPr>
        <p:spPr>
          <a:xfrm flipH="1" flipV="1">
            <a:off x="4440497" y="4377359"/>
            <a:ext cx="1546247" cy="8457"/>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A6810C2C-5590-EA4F-B620-DC1BB58AF8F1}"/>
              </a:ext>
            </a:extLst>
          </p:cNvPr>
          <p:cNvCxnSpPr>
            <a:cxnSpLocks/>
            <a:stCxn id="57" idx="1"/>
            <a:endCxn id="95" idx="3"/>
          </p:cNvCxnSpPr>
          <p:nvPr/>
        </p:nvCxnSpPr>
        <p:spPr>
          <a:xfrm flipH="1">
            <a:off x="4454556" y="5425055"/>
            <a:ext cx="1541187" cy="4776"/>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6E05CC68-DDC5-E24C-A89A-DB67DCFFEB58}"/>
              </a:ext>
            </a:extLst>
          </p:cNvPr>
          <p:cNvSpPr/>
          <p:nvPr/>
        </p:nvSpPr>
        <p:spPr>
          <a:xfrm>
            <a:off x="464818" y="1277173"/>
            <a:ext cx="11111485" cy="49773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112" name="Graphic 111">
            <a:extLst>
              <a:ext uri="{FF2B5EF4-FFF2-40B4-BE49-F238E27FC236}">
                <a16:creationId xmlns:a16="http://schemas.microsoft.com/office/drawing/2014/main" id="{665F6925-7CC7-004E-AFB6-FAB56E6F3F26}"/>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464819" y="1277172"/>
            <a:ext cx="330200" cy="307388"/>
          </a:xfrm>
          <a:prstGeom prst="rect">
            <a:avLst/>
          </a:prstGeom>
        </p:spPr>
      </p:pic>
      <p:sp>
        <p:nvSpPr>
          <p:cNvPr id="115" name="Rectangle 114">
            <a:extLst>
              <a:ext uri="{FF2B5EF4-FFF2-40B4-BE49-F238E27FC236}">
                <a16:creationId xmlns:a16="http://schemas.microsoft.com/office/drawing/2014/main" id="{EF50958F-BDFD-FC42-9424-6E8663DF4B2F}"/>
              </a:ext>
            </a:extLst>
          </p:cNvPr>
          <p:cNvSpPr/>
          <p:nvPr/>
        </p:nvSpPr>
        <p:spPr>
          <a:xfrm>
            <a:off x="1500011" y="4265973"/>
            <a:ext cx="2265524" cy="131485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16" name="TextBox 115">
            <a:extLst>
              <a:ext uri="{FF2B5EF4-FFF2-40B4-BE49-F238E27FC236}">
                <a16:creationId xmlns:a16="http://schemas.microsoft.com/office/drawing/2014/main" id="{57E564F8-424F-7044-A3FE-32017B12384D}"/>
              </a:ext>
            </a:extLst>
          </p:cNvPr>
          <p:cNvSpPr txBox="1"/>
          <p:nvPr/>
        </p:nvSpPr>
        <p:spPr>
          <a:xfrm>
            <a:off x="1658969" y="4269974"/>
            <a:ext cx="18181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117" name="Graphic 116">
            <a:extLst>
              <a:ext uri="{FF2B5EF4-FFF2-40B4-BE49-F238E27FC236}">
                <a16:creationId xmlns:a16="http://schemas.microsoft.com/office/drawing/2014/main" id="{4907937A-2104-EE4F-AB18-D9777B4FBC0D}"/>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004043" y="4551658"/>
            <a:ext cx="330200" cy="330200"/>
          </a:xfrm>
          <a:prstGeom prst="rect">
            <a:avLst/>
          </a:prstGeom>
        </p:spPr>
      </p:pic>
      <p:sp>
        <p:nvSpPr>
          <p:cNvPr id="118" name="Rectangle 117">
            <a:extLst>
              <a:ext uri="{FF2B5EF4-FFF2-40B4-BE49-F238E27FC236}">
                <a16:creationId xmlns:a16="http://schemas.microsoft.com/office/drawing/2014/main" id="{1E2FB90C-08EE-2F40-8648-D862A24F8D0A}"/>
              </a:ext>
            </a:extLst>
          </p:cNvPr>
          <p:cNvSpPr/>
          <p:nvPr/>
        </p:nvSpPr>
        <p:spPr>
          <a:xfrm>
            <a:off x="9004042" y="4541147"/>
            <a:ext cx="1812553" cy="87872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ln w="0"/>
                <a:solidFill>
                  <a:srgbClr val="D86613"/>
                </a:solidFill>
              </a:rPr>
              <a:t>Instância do EC2</a:t>
            </a:r>
          </a:p>
        </p:txBody>
      </p:sp>
      <p:sp>
        <p:nvSpPr>
          <p:cNvPr id="119" name="TextBox 118">
            <a:extLst>
              <a:ext uri="{FF2B5EF4-FFF2-40B4-BE49-F238E27FC236}">
                <a16:creationId xmlns:a16="http://schemas.microsoft.com/office/drawing/2014/main" id="{4B6310F6-3706-DB4F-B8B1-80E3EEE5E81C}"/>
              </a:ext>
            </a:extLst>
          </p:cNvPr>
          <p:cNvSpPr txBox="1"/>
          <p:nvPr/>
        </p:nvSpPr>
        <p:spPr>
          <a:xfrm>
            <a:off x="9081174" y="4835095"/>
            <a:ext cx="1993935" cy="461665"/>
          </a:xfrm>
          <a:prstGeom prst="rect">
            <a:avLst/>
          </a:prstGeom>
          <a:noFill/>
        </p:spPr>
        <p:txBody>
          <a:bodyPr wrap="square" rtlCol="0">
            <a:spAutoFit/>
          </a:bodyPr>
          <a:lstStyle/>
          <a:p>
            <a:pPr rtl="0"/>
            <a:r>
              <a:rPr lang="pt-BR" sz="1200"/>
              <a:t>Configurado como site dinâmico.</a:t>
            </a:r>
          </a:p>
        </p:txBody>
      </p:sp>
      <p:sp>
        <p:nvSpPr>
          <p:cNvPr id="120" name="Rectangle 119">
            <a:extLst>
              <a:ext uri="{FF2B5EF4-FFF2-40B4-BE49-F238E27FC236}">
                <a16:creationId xmlns:a16="http://schemas.microsoft.com/office/drawing/2014/main" id="{E8D82DDE-C8CF-E34F-9588-6357D641E2BF}"/>
              </a:ext>
            </a:extLst>
          </p:cNvPr>
          <p:cNvSpPr/>
          <p:nvPr/>
        </p:nvSpPr>
        <p:spPr>
          <a:xfrm>
            <a:off x="8776182" y="4209638"/>
            <a:ext cx="2265524" cy="131485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21" name="TextBox 120">
            <a:extLst>
              <a:ext uri="{FF2B5EF4-FFF2-40B4-BE49-F238E27FC236}">
                <a16:creationId xmlns:a16="http://schemas.microsoft.com/office/drawing/2014/main" id="{1D5C706B-EFDD-D143-B72F-5167433A19E6}"/>
              </a:ext>
            </a:extLst>
          </p:cNvPr>
          <p:cNvSpPr txBox="1"/>
          <p:nvPr/>
        </p:nvSpPr>
        <p:spPr>
          <a:xfrm>
            <a:off x="8935140" y="4213639"/>
            <a:ext cx="18181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Tree>
    <p:custDataLst>
      <p:tags r:id="rId1"/>
    </p:custDataLst>
    <p:extLst>
      <p:ext uri="{BB962C8B-B14F-4D97-AF65-F5344CB8AC3E}">
        <p14:creationId xmlns:p14="http://schemas.microsoft.com/office/powerpoint/2010/main" val="2942693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28827" y="2984738"/>
            <a:ext cx="5404381" cy="2484409"/>
          </a:xfrm>
        </p:spPr>
        <p:txBody>
          <a:bodyPr rtlCol="0"/>
          <a:lstStyle/>
          <a:p>
            <a:pPr rtl="0"/>
            <a:r>
              <a:rPr lang="pt-BR" sz="3600">
                <a:solidFill>
                  <a:srgbClr val="FFFFFF"/>
                </a:solidFill>
                <a:ea typeface="Amazon Ember" panose="02000000000000000000" pitchFamily="2" charset="0"/>
              </a:rPr>
              <a:t>Comece o laboratório de desafio do módulo 10: Automatizar a Implantação da infraestrutura</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1926530" cy="338554"/>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Aproximadamente 90 minutos</a:t>
            </a:r>
          </a:p>
        </p:txBody>
      </p:sp>
    </p:spTree>
    <p:custDataLst>
      <p:tags r:id="rId1"/>
    </p:custDataLst>
    <p:extLst>
      <p:ext uri="{BB962C8B-B14F-4D97-AF65-F5344CB8AC3E}">
        <p14:creationId xmlns:p14="http://schemas.microsoft.com/office/powerpoint/2010/main" val="4112911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254034"/>
            <a:ext cx="10975840" cy="1462358"/>
          </a:xfrm>
        </p:spPr>
        <p:txBody>
          <a:bodyPr rtlCol="0" anchor="ctr" anchorCtr="0">
            <a:normAutofit/>
          </a:bodyPr>
          <a:lstStyle/>
          <a:p>
            <a:pPr marL="0" indent="0" rtl="0">
              <a:buNone/>
            </a:pPr>
            <a:r>
              <a:rPr lang="pt-BR" sz="2400"/>
              <a:t>A cafeteria agora tem lojas em vários países e precisa começar a automatizar para continuar crescendo. Sua organização tem muitas arquiteturas diferentes e precisa de uma maneira de implantá-las, gerenciá-las e atualizá-las de forma consistente.</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254034"/>
            <a:ext cx="11412416" cy="1450541"/>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942899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238500" cy="2017734"/>
          </a:xfrm>
        </p:spPr>
        <p:txBody>
          <a:bodyPr rtlCol="0"/>
          <a:lstStyle/>
          <a:p>
            <a:pPr rtl="0"/>
            <a:r>
              <a:rPr lang="pt-BR" sz="4000">
                <a:latin typeface="+mj-lt"/>
              </a:rPr>
              <a:t>Resumo do laboratório de desafio: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432616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b="1"/>
              <a:t>Módulo 10: Automatizar a arquitetura</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a:t>
            </a:r>
            <a:endParaRPr lang="en-US" dirty="0">
              <a:latin typeface="+mj-lt"/>
            </a:endParaRP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585355" y="1528175"/>
            <a:ext cx="10525991" cy="4648788"/>
          </a:xfrm>
        </p:spPr>
        <p:txBody>
          <a:bodyPr rtlCol="0"/>
          <a:lstStyle/>
          <a:p>
            <a:pPr marL="0" indent="0" rtl="0">
              <a:buNone/>
            </a:pPr>
            <a:r>
              <a:rPr lang="pt-BR" sz="3200"/>
              <a:t>Em resumo, neste módulo você aprendeu a:</a:t>
            </a:r>
          </a:p>
          <a:p>
            <a:pPr rtl="0"/>
            <a:r>
              <a:rPr lang="pt-BR" sz="2400">
                <a:latin typeface="+mn-lt"/>
              </a:rPr>
              <a:t>Reconhecer quando usar a automatização e os motivos</a:t>
            </a:r>
          </a:p>
          <a:p>
            <a:pPr rtl="0"/>
            <a:r>
              <a:rPr lang="pt-BR" sz="2400">
                <a:latin typeface="+mn-lt"/>
              </a:rPr>
              <a:t>Identificar como modelar, criar e gerenciar uma coleção de recursos da AWS usando o AWS CloudFormation</a:t>
            </a:r>
          </a:p>
          <a:p>
            <a:pPr rtl="0"/>
            <a:r>
              <a:rPr lang="pt-BR" sz="2400">
                <a:latin typeface="+mn-lt"/>
              </a:rPr>
              <a:t>Usar os modelos Quick Start do AWS CloudFormation para configurar uma arquitetura</a:t>
            </a:r>
          </a:p>
          <a:p>
            <a:pPr rtl="0"/>
            <a:r>
              <a:rPr lang="pt-BR" sz="2400">
                <a:latin typeface="+mn-lt"/>
              </a:rPr>
              <a:t>Indicar como usar o AWS System Manager e o AWS OpsWorks para automação da infraestrutura e da implantação</a:t>
            </a:r>
          </a:p>
          <a:p>
            <a:pPr rtl="0"/>
            <a:r>
              <a:rPr lang="pt-BR" sz="2400">
                <a:latin typeface="+mn-lt"/>
              </a:rPr>
              <a:t>Indicar como usar o AWS Elastic Beanstalk para implantar aplicações simples</a:t>
            </a:r>
          </a:p>
          <a:p>
            <a:pPr rtl="0"/>
            <a:endParaRPr lang="en-US" dirty="0">
              <a:latin typeface="+mn-lt"/>
            </a:endParaRPr>
          </a:p>
          <a:p>
            <a:pPr rtl="0"/>
            <a:endParaRPr lang="en-US"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5"/>
            <a:ext cx="10814957" cy="4648788"/>
          </a:xfrm>
        </p:spPr>
        <p:txBody>
          <a:bodyPr rtlCol="0"/>
          <a:lstStyle/>
          <a:p>
            <a:pPr marL="0" indent="0" rtl="0">
              <a:spcBef>
                <a:spcPts val="1600"/>
              </a:spcBef>
              <a:buNone/>
            </a:pPr>
            <a:r>
              <a:rPr lang="pt-BR" sz="2400"/>
              <a:t>Considere uma situação em que você deseja criar um único modelo do AWS CloudFormation capaz de criar um ambiente de produção que inclua duas zonas de disponibilidade e um ambiente de desenvolvimento que exista em uma única zona de disponibilidade</a:t>
            </a:r>
            <a:r>
              <a:rPr lang="pt-BR" sz="2400" b="1"/>
              <a:t>.</a:t>
            </a:r>
          </a:p>
          <a:p>
            <a:pPr marL="0" indent="0" rtl="0">
              <a:buNone/>
            </a:pPr>
            <a:endParaRPr lang="en-US" sz="1800" dirty="0"/>
          </a:p>
          <a:p>
            <a:pPr marL="0" indent="0" rtl="0">
              <a:buNone/>
            </a:pPr>
            <a:r>
              <a:rPr lang="pt-BR" sz="2400"/>
              <a:t>Qual seção opcional do modelo do AWS CloudFormation você deseja usar para configurar a lógica que oferecerá suporte a isso?</a:t>
            </a:r>
            <a:r>
              <a:rPr lang="en-US" sz="2400" dirty="0"/>
              <a:t/>
            </a:r>
            <a:br>
              <a:rPr lang="en-US" sz="2400" dirty="0"/>
            </a:br>
            <a:endParaRPr lang="en-US" sz="2400" dirty="0"/>
          </a:p>
          <a:p>
            <a:pPr marL="457200" lvl="0" indent="-457200" rtl="0">
              <a:buFont typeface="+mj-lt"/>
              <a:buAutoNum type="alphaUcPeriod"/>
            </a:pPr>
            <a:r>
              <a:rPr lang="pt-BR" sz="2400"/>
              <a:t>Recursos</a:t>
            </a:r>
          </a:p>
          <a:p>
            <a:pPr marL="457200" lvl="0" indent="-457200" rtl="0">
              <a:buFont typeface="+mj-lt"/>
              <a:buAutoNum type="alphaUcPeriod"/>
            </a:pPr>
            <a:r>
              <a:rPr lang="pt-BR" sz="2400"/>
              <a:t>Saídas</a:t>
            </a:r>
          </a:p>
          <a:p>
            <a:pPr marL="457200" lvl="0" indent="-457200" rtl="0">
              <a:buFont typeface="+mj-lt"/>
              <a:buAutoNum type="alphaUcPeriod"/>
            </a:pPr>
            <a:r>
              <a:rPr lang="pt-BR" sz="2400"/>
              <a:t>Condições</a:t>
            </a:r>
          </a:p>
          <a:p>
            <a:pPr marL="457200" lvl="0" indent="-457200" rtl="0">
              <a:buFont typeface="+mj-lt"/>
              <a:buAutoNum type="alphaUcPeriod"/>
            </a:pPr>
            <a:r>
              <a:rPr lang="pt-BR" sz="2400"/>
              <a:t>Descrição</a:t>
            </a:r>
          </a:p>
          <a:p>
            <a:pPr marL="457200" lvl="0" indent="-457200" rtl="0">
              <a:buFont typeface="+mj-lt"/>
              <a:buAutoNum type="alphaUcPeriod"/>
            </a:pPr>
            <a:endParaRPr lang="en-US" sz="2400" dirty="0"/>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7602583" y="1528901"/>
            <a:ext cx="3094446" cy="33732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419100" y="1888598"/>
            <a:ext cx="2350226" cy="3309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ctangle 10" descr="box around 'launch'.">
            <a:extLst>
              <a:ext uri="{FF2B5EF4-FFF2-40B4-BE49-F238E27FC236}">
                <a16:creationId xmlns:a16="http://schemas.microsoft.com/office/drawing/2014/main" id="{95BB517F-3B3A-0B4F-BE16-CDE3B8B11336}"/>
              </a:ext>
            </a:extLst>
          </p:cNvPr>
          <p:cNvSpPr/>
          <p:nvPr/>
        </p:nvSpPr>
        <p:spPr>
          <a:xfrm>
            <a:off x="448127" y="2218869"/>
            <a:ext cx="3453313"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ctangle 9" descr="box around 'launch'.">
            <a:extLst>
              <a:ext uri="{FF2B5EF4-FFF2-40B4-BE49-F238E27FC236}">
                <a16:creationId xmlns:a16="http://schemas.microsoft.com/office/drawing/2014/main" id="{E2773612-F6A3-AB4C-A70A-1CBE262BAA3F}"/>
              </a:ext>
            </a:extLst>
          </p:cNvPr>
          <p:cNvSpPr/>
          <p:nvPr/>
        </p:nvSpPr>
        <p:spPr>
          <a:xfrm>
            <a:off x="9647283" y="1890728"/>
            <a:ext cx="887186"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angle 11" descr="box around 'launch'.">
            <a:extLst>
              <a:ext uri="{FF2B5EF4-FFF2-40B4-BE49-F238E27FC236}">
                <a16:creationId xmlns:a16="http://schemas.microsoft.com/office/drawing/2014/main" id="{6A56BC47-4DA5-AC42-9448-E54BE2CC8984}"/>
              </a:ext>
            </a:extLst>
          </p:cNvPr>
          <p:cNvSpPr/>
          <p:nvPr/>
        </p:nvSpPr>
        <p:spPr>
          <a:xfrm>
            <a:off x="1132113" y="2549140"/>
            <a:ext cx="4110447"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1193074" y="3329847"/>
            <a:ext cx="2090057"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380228" y="5350847"/>
            <a:ext cx="2304915"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animBg="1"/>
      <p:bldP spid="10" grpId="0" animBg="1"/>
      <p:bldP spid="12"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a:latin typeface="+mn-lt"/>
                <a:hlinkClick r:id="rId4"/>
              </a:rPr>
              <a:t>Visão geral das opções de implantação na AWS</a:t>
            </a:r>
            <a:endParaRPr lang="en-US" dirty="0">
              <a:latin typeface="+mn-lt"/>
            </a:endParaRPr>
          </a:p>
          <a:p>
            <a:pPr rtl="0"/>
            <a:r>
              <a:rPr lang="pt-BR">
                <a:latin typeface="+mn-lt"/>
                <a:hlinkClick r:id="rId5"/>
              </a:rPr>
              <a:t>Trabalhar com modelos do AWS CloudFormation</a:t>
            </a:r>
            <a:endParaRPr lang="en-US" dirty="0">
              <a:latin typeface="+mn-lt"/>
            </a:endParaRPr>
          </a:p>
          <a:p>
            <a:pPr rtl="0"/>
            <a:r>
              <a:rPr lang="pt-BR">
                <a:latin typeface="+mn-lt"/>
                <a:hlinkClick r:id="rId6"/>
              </a:rPr>
              <a:t>Modelos de exemplo do AWS CloudFormation</a:t>
            </a:r>
            <a:endParaRPr lang="en-US" dirty="0">
              <a:latin typeface="+mn-lt"/>
            </a:endParaRPr>
          </a:p>
          <a:p>
            <a:pPr rtl="0"/>
            <a:r>
              <a:rPr lang="pt-BR">
                <a:latin typeface="+mn-lt"/>
                <a:hlinkClick r:id="rId7"/>
              </a:rPr>
              <a:t>Perguntas frequentes sobre o AWS OpsWorks Stacks</a:t>
            </a:r>
            <a:endParaRPr lang="en-US" dirty="0">
              <a:latin typeface="+mn-lt"/>
            </a:endParaRPr>
          </a:p>
          <a:p>
            <a:pPr rtl="0"/>
            <a:r>
              <a:rPr lang="pt-BR">
                <a:latin typeface="+mn-lt"/>
                <a:hlinkClick r:id="rId8"/>
              </a:rPr>
              <a:t>Recursos do AWS Systems Manager</a:t>
            </a:r>
            <a:endParaRPr lang="en-US" dirty="0">
              <a:latin typeface="+mn-lt"/>
            </a:endParaRPr>
          </a:p>
          <a:p>
            <a:pPr rtl="0"/>
            <a:r>
              <a:rPr lang="pt-BR">
                <a:latin typeface="+mn-lt"/>
                <a:hlinkClick r:id="rId9"/>
              </a:rPr>
              <a:t>Perguntas frequentes sobre o AWS Elastic Beanstalk</a:t>
            </a:r>
            <a:endParaRPr lang="en-US" dirty="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
        <p:nvSpPr>
          <p:cNvPr id="3" name="TextBox 2">
            <a:extLst>
              <a:ext uri="{FF2B5EF4-FFF2-40B4-BE49-F238E27FC236}">
                <a16:creationId xmlns:a16="http://schemas.microsoft.com/office/drawing/2014/main" id="{7F32C9FB-A505-8F4E-99FC-1B161C930668}"/>
              </a:ext>
            </a:extLst>
          </p:cNvPr>
          <p:cNvSpPr txBox="1"/>
          <p:nvPr/>
        </p:nvSpPr>
        <p:spPr>
          <a:xfrm>
            <a:off x="423968" y="6089839"/>
            <a:ext cx="8921913" cy="646331"/>
          </a:xfrm>
          <a:prstGeom prst="rect">
            <a:avLst/>
          </a:prstGeom>
          <a:noFill/>
        </p:spPr>
        <p:txBody>
          <a:bodyPr wrap="square" rtlCol="0">
            <a:noAutofit/>
          </a:bodyPr>
          <a:lstStyle/>
          <a:p>
            <a:pPr algn="just" rtl="0"/>
            <a:endParaRPr lang="en-US" sz="900" dirty="0"/>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mn-lt"/>
              </a:rPr>
              <a:t>Módulo 10: Automatizar a arquitetura</a:t>
            </a:r>
          </a:p>
        </p:txBody>
      </p:sp>
      <p:sp>
        <p:nvSpPr>
          <p:cNvPr id="2" name="Title 1"/>
          <p:cNvSpPr>
            <a:spLocks noGrp="1"/>
          </p:cNvSpPr>
          <p:nvPr>
            <p:ph type="title"/>
          </p:nvPr>
        </p:nvSpPr>
        <p:spPr/>
        <p:txBody>
          <a:bodyPr rtlCol="0">
            <a:noAutofit/>
          </a:bodyPr>
          <a:lstStyle/>
          <a:p>
            <a:pPr rtl="0"/>
            <a:r>
              <a:rPr lang="pt-BR" sz="4000">
                <a:latin typeface="+mj-lt"/>
              </a:rPr>
              <a:t>Seção 2: Motivos para automatizar</a:t>
            </a:r>
          </a:p>
        </p:txBody>
      </p:sp>
    </p:spTree>
    <p:custDataLst>
      <p:tags r:id="rId1"/>
    </p:custDataLst>
    <p:extLst>
      <p:ext uri="{BB962C8B-B14F-4D97-AF65-F5344CB8AC3E}">
        <p14:creationId xmlns:p14="http://schemas.microsoft.com/office/powerpoint/2010/main" val="115988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66F5-8575-D746-9CF2-79F4DFEE77A1}"/>
              </a:ext>
            </a:extLst>
          </p:cNvPr>
          <p:cNvSpPr>
            <a:spLocks noGrp="1"/>
          </p:cNvSpPr>
          <p:nvPr>
            <p:ph type="title"/>
          </p:nvPr>
        </p:nvSpPr>
        <p:spPr/>
        <p:txBody>
          <a:bodyPr rtlCol="0"/>
          <a:lstStyle/>
          <a:p>
            <a:pPr rtl="0"/>
            <a:r>
              <a:rPr lang="pt-BR"/>
              <a:t>Sem automação</a:t>
            </a:r>
          </a:p>
        </p:txBody>
      </p:sp>
      <p:sp>
        <p:nvSpPr>
          <p:cNvPr id="47" name="TextBox 46">
            <a:extLst>
              <a:ext uri="{FF2B5EF4-FFF2-40B4-BE49-F238E27FC236}">
                <a16:creationId xmlns:a16="http://schemas.microsoft.com/office/drawing/2014/main" id="{EAD8A70D-EAF2-1C4B-A3CE-FD3B2D92B6CF}"/>
              </a:ext>
            </a:extLst>
          </p:cNvPr>
          <p:cNvSpPr txBox="1"/>
          <p:nvPr/>
        </p:nvSpPr>
        <p:spPr>
          <a:xfrm>
            <a:off x="557566" y="2284988"/>
            <a:ext cx="6684694" cy="830997"/>
          </a:xfrm>
          <a:prstGeom prst="rect">
            <a:avLst/>
          </a:prstGeom>
          <a:noFill/>
        </p:spPr>
        <p:txBody>
          <a:bodyPr wrap="square" rtlCol="0">
            <a:spAutoFit/>
          </a:bodyPr>
          <a:lstStyle/>
          <a:p>
            <a:pPr algn="ctr" rtl="0"/>
            <a:r>
              <a:rPr lang="pt-BR" sz="24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Processo</a:t>
            </a:r>
            <a:r>
              <a:rPr lang="pt-BR" sz="2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pt-BR" sz="2400" i="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manual</a:t>
            </a:r>
            <a:r>
              <a:rPr lang="pt-BR" sz="2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longo para criar uma arquitetura</a:t>
            </a:r>
          </a:p>
        </p:txBody>
      </p:sp>
      <p:grpSp>
        <p:nvGrpSpPr>
          <p:cNvPr id="6" name="Group 5" descr="shows a user (you) connected to the AWS Management Console to do the following:">
            <a:extLst>
              <a:ext uri="{FF2B5EF4-FFF2-40B4-BE49-F238E27FC236}">
                <a16:creationId xmlns:a16="http://schemas.microsoft.com/office/drawing/2014/main" id="{860CB5C9-F671-5040-8686-4A685881BE21}"/>
              </a:ext>
            </a:extLst>
          </p:cNvPr>
          <p:cNvGrpSpPr/>
          <p:nvPr/>
        </p:nvGrpSpPr>
        <p:grpSpPr>
          <a:xfrm>
            <a:off x="2021356" y="3339150"/>
            <a:ext cx="5444258" cy="1350291"/>
            <a:chOff x="2021356" y="3339150"/>
            <a:chExt cx="5444258" cy="1350291"/>
          </a:xfrm>
        </p:grpSpPr>
        <p:cxnSp>
          <p:nvCxnSpPr>
            <p:cNvPr id="43" name="Straight Arrow Connector 42">
              <a:extLst>
                <a:ext uri="{FF2B5EF4-FFF2-40B4-BE49-F238E27FC236}">
                  <a16:creationId xmlns:a16="http://schemas.microsoft.com/office/drawing/2014/main" id="{85DFE4FC-6C0F-ED44-B185-8496A9018AFE}"/>
                </a:ext>
                <a:ext uri="{C183D7F6-B498-43B3-948B-1728B52AA6E4}">
                  <adec:decorative xmlns:adec="http://schemas.microsoft.com/office/drawing/2017/decorative" xmlns="" val="1"/>
                </a:ext>
              </a:extLst>
            </p:cNvPr>
            <p:cNvCxnSpPr>
              <a:cxnSpLocks/>
            </p:cNvCxnSpPr>
            <p:nvPr/>
          </p:nvCxnSpPr>
          <p:spPr>
            <a:xfrm>
              <a:off x="3026853" y="3663824"/>
              <a:ext cx="959942" cy="386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4210C7-012C-B046-8782-EF3F7E5FD4AE}"/>
                </a:ext>
                <a:ext uri="{C183D7F6-B498-43B3-948B-1728B52AA6E4}">
                  <adec:decorative xmlns:adec="http://schemas.microsoft.com/office/drawing/2017/decorative" xmlns="" val="1"/>
                </a:ext>
              </a:extLst>
            </p:cNvPr>
            <p:cNvSpPr txBox="1"/>
            <p:nvPr/>
          </p:nvSpPr>
          <p:spPr>
            <a:xfrm>
              <a:off x="3359205" y="4104666"/>
              <a:ext cx="2301904" cy="584775"/>
            </a:xfrm>
            <a:prstGeom prst="rect">
              <a:avLst/>
            </a:prstGeom>
            <a:noFill/>
          </p:spPr>
          <p:txBody>
            <a:bodyPr wrap="square" rtlCol="0">
              <a:spAutoFit/>
            </a:bodyPr>
            <a:lstStyle/>
            <a:p>
              <a:pPr algn="ctr" rtl="0"/>
              <a:r>
                <a:rPr lang="pt-BR" sz="1600"/>
                <a:t>Console de Gerenciamento da AWS</a:t>
              </a:r>
            </a:p>
          </p:txBody>
        </p:sp>
        <p:pic>
          <p:nvPicPr>
            <p:cNvPr id="32" name="Graphic 31">
              <a:extLst>
                <a:ext uri="{FF2B5EF4-FFF2-40B4-BE49-F238E27FC236}">
                  <a16:creationId xmlns:a16="http://schemas.microsoft.com/office/drawing/2014/main" id="{D6D2F73A-A39E-AE4E-A479-8ECC0D40C41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54557" y="3339150"/>
              <a:ext cx="711200" cy="711200"/>
            </a:xfrm>
            <a:prstGeom prst="rect">
              <a:avLst/>
            </a:prstGeom>
          </p:spPr>
        </p:pic>
        <p:pic>
          <p:nvPicPr>
            <p:cNvPr id="38" name="Graphic 37">
              <a:extLst>
                <a:ext uri="{FF2B5EF4-FFF2-40B4-BE49-F238E27FC236}">
                  <a16:creationId xmlns:a16="http://schemas.microsoft.com/office/drawing/2014/main" id="{0B4CD190-C2CC-134A-816B-46936884747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41580" y="3352882"/>
              <a:ext cx="711200" cy="711200"/>
            </a:xfrm>
            <a:prstGeom prst="rect">
              <a:avLst/>
            </a:prstGeom>
          </p:spPr>
        </p:pic>
        <p:sp>
          <p:nvSpPr>
            <p:cNvPr id="39" name="TextBox 38">
              <a:extLst>
                <a:ext uri="{FF2B5EF4-FFF2-40B4-BE49-F238E27FC236}">
                  <a16:creationId xmlns:a16="http://schemas.microsoft.com/office/drawing/2014/main" id="{3C24CA09-695B-FB48-8954-6342193A09D8}"/>
                </a:ext>
                <a:ext uri="{C183D7F6-B498-43B3-948B-1728B52AA6E4}">
                  <adec:decorative xmlns:adec="http://schemas.microsoft.com/office/drawing/2017/decorative" xmlns="" val="1"/>
                </a:ext>
              </a:extLst>
            </p:cNvPr>
            <p:cNvSpPr txBox="1"/>
            <p:nvPr/>
          </p:nvSpPr>
          <p:spPr>
            <a:xfrm>
              <a:off x="2021356" y="4104666"/>
              <a:ext cx="1119878" cy="338554"/>
            </a:xfrm>
            <a:prstGeom prst="rect">
              <a:avLst/>
            </a:prstGeom>
            <a:noFill/>
          </p:spPr>
          <p:txBody>
            <a:bodyPr wrap="square" rtlCol="0">
              <a:spAutoFit/>
            </a:bodyPr>
            <a:lstStyle/>
            <a:p>
              <a:pPr algn="ctr" rtl="0"/>
              <a:r>
                <a:rPr lang="pt-BR" sz="1600"/>
                <a:t>Você</a:t>
              </a:r>
            </a:p>
          </p:txBody>
        </p:sp>
        <p:cxnSp>
          <p:nvCxnSpPr>
            <p:cNvPr id="56" name="Straight Arrow Connector 55">
              <a:extLst>
                <a:ext uri="{FF2B5EF4-FFF2-40B4-BE49-F238E27FC236}">
                  <a16:creationId xmlns:a16="http://schemas.microsoft.com/office/drawing/2014/main" id="{38080AF9-AE8D-004E-B200-9D3219A073E7}"/>
                </a:ext>
                <a:ext uri="{C183D7F6-B498-43B3-948B-1728B52AA6E4}">
                  <adec:decorative xmlns:adec="http://schemas.microsoft.com/office/drawing/2017/decorative" xmlns="" val="1"/>
                </a:ext>
              </a:extLst>
            </p:cNvPr>
            <p:cNvCxnSpPr>
              <a:cxnSpLocks/>
            </p:cNvCxnSpPr>
            <p:nvPr/>
          </p:nvCxnSpPr>
          <p:spPr>
            <a:xfrm>
              <a:off x="4936236" y="3663824"/>
              <a:ext cx="2529378"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53AFC77F-7742-D940-AA6E-8A466B2C5A4E}"/>
              </a:ext>
            </a:extLst>
          </p:cNvPr>
          <p:cNvSpPr txBox="1"/>
          <p:nvPr/>
        </p:nvSpPr>
        <p:spPr>
          <a:xfrm>
            <a:off x="7854721" y="1659905"/>
            <a:ext cx="3197302"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Configure o armazenamento de dados</a:t>
            </a:r>
          </a:p>
        </p:txBody>
      </p:sp>
      <p:sp>
        <p:nvSpPr>
          <p:cNvPr id="34" name="TextBox 33">
            <a:extLst>
              <a:ext uri="{FF2B5EF4-FFF2-40B4-BE49-F238E27FC236}">
                <a16:creationId xmlns:a16="http://schemas.microsoft.com/office/drawing/2014/main" id="{88F0FB53-CF1F-7D47-BA7B-1735600D307A}"/>
              </a:ext>
            </a:extLst>
          </p:cNvPr>
          <p:cNvSpPr txBox="1"/>
          <p:nvPr/>
        </p:nvSpPr>
        <p:spPr>
          <a:xfrm>
            <a:off x="7912322" y="3011176"/>
            <a:ext cx="3197302"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Mapeie sua rede</a:t>
            </a:r>
          </a:p>
        </p:txBody>
      </p:sp>
      <p:sp>
        <p:nvSpPr>
          <p:cNvPr id="23" name="TextBox 22">
            <a:extLst>
              <a:ext uri="{FF2B5EF4-FFF2-40B4-BE49-F238E27FC236}">
                <a16:creationId xmlns:a16="http://schemas.microsoft.com/office/drawing/2014/main" id="{2A4CE40C-1BFC-AD40-8B94-F1B79B80EA11}"/>
              </a:ext>
            </a:extLst>
          </p:cNvPr>
          <p:cNvSpPr txBox="1"/>
          <p:nvPr/>
        </p:nvSpPr>
        <p:spPr>
          <a:xfrm>
            <a:off x="7912322" y="4185973"/>
            <a:ext cx="3197302"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Crie suas instâncias</a:t>
            </a:r>
          </a:p>
        </p:txBody>
      </p:sp>
      <p:sp>
        <p:nvSpPr>
          <p:cNvPr id="24" name="TextBox 23">
            <a:extLst>
              <a:ext uri="{FF2B5EF4-FFF2-40B4-BE49-F238E27FC236}">
                <a16:creationId xmlns:a16="http://schemas.microsoft.com/office/drawing/2014/main" id="{12D68778-F462-7540-A569-4F96EF1AAC83}"/>
              </a:ext>
            </a:extLst>
          </p:cNvPr>
          <p:cNvSpPr txBox="1"/>
          <p:nvPr/>
        </p:nvSpPr>
        <p:spPr>
          <a:xfrm>
            <a:off x="7912322" y="5348161"/>
            <a:ext cx="3197302" cy="369012"/>
          </a:xfrm>
          <a:prstGeom prst="rect">
            <a:avLst/>
          </a:prstGeom>
          <a:noFill/>
        </p:spPr>
        <p:txBody>
          <a:bodyPr wrap="square" rtlCol="0">
            <a:spAutoFit/>
          </a:bodyPr>
          <a:lstStyle/>
          <a:p>
            <a:pPr algn="ctr" rtl="0"/>
            <a:r>
              <a:rPr lang="pt-BR">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Crie seus bancos de dados</a:t>
            </a:r>
          </a:p>
        </p:txBody>
      </p:sp>
      <p:sp>
        <p:nvSpPr>
          <p:cNvPr id="41" name="Rectangle 40">
            <a:extLst>
              <a:ext uri="{FF2B5EF4-FFF2-40B4-BE49-F238E27FC236}">
                <a16:creationId xmlns:a16="http://schemas.microsoft.com/office/drawing/2014/main" id="{C1467996-2E69-ED41-B62B-70BEA9959F20}"/>
              </a:ext>
              <a:ext uri="{C183D7F6-B498-43B3-948B-1728B52AA6E4}">
                <adec:decorative xmlns:adec="http://schemas.microsoft.com/office/drawing/2017/decorative" xmlns="" val="1"/>
              </a:ext>
            </a:extLst>
          </p:cNvPr>
          <p:cNvSpPr/>
          <p:nvPr/>
        </p:nvSpPr>
        <p:spPr>
          <a:xfrm>
            <a:off x="7465614" y="1316541"/>
            <a:ext cx="3875675" cy="51763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42" name="Graphic 41">
            <a:extLst>
              <a:ext uri="{FF2B5EF4-FFF2-40B4-BE49-F238E27FC236}">
                <a16:creationId xmlns:a16="http://schemas.microsoft.com/office/drawing/2014/main" id="{26643B27-4043-F248-B9BA-E74D8CF93B6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65615" y="1316542"/>
            <a:ext cx="330200" cy="330200"/>
          </a:xfrm>
          <a:prstGeom prst="rect">
            <a:avLst/>
          </a:prstGeom>
        </p:spPr>
      </p:pic>
      <p:pic>
        <p:nvPicPr>
          <p:cNvPr id="44" name="Picture 43">
            <a:extLst>
              <a:ext uri="{FF2B5EF4-FFF2-40B4-BE49-F238E27FC236}">
                <a16:creationId xmlns:a16="http://schemas.microsoft.com/office/drawing/2014/main" id="{33A1E046-CACF-5546-A518-17DFFE78160F}"/>
              </a:ext>
              <a:ext uri="{C183D7F6-B498-43B3-948B-1728B52AA6E4}">
                <adec:decorative xmlns:adec="http://schemas.microsoft.com/office/drawing/2017/decorative" xmlns="" val="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348265" y="2258137"/>
            <a:ext cx="548640" cy="548640"/>
          </a:xfrm>
          <a:prstGeom prst="rect">
            <a:avLst/>
          </a:prstGeom>
        </p:spPr>
      </p:pic>
      <p:pic>
        <p:nvPicPr>
          <p:cNvPr id="45" name="Graphic 44">
            <a:extLst>
              <a:ext uri="{FF2B5EF4-FFF2-40B4-BE49-F238E27FC236}">
                <a16:creationId xmlns:a16="http://schemas.microsoft.com/office/drawing/2014/main" id="{B4DBBC46-18BA-3F49-ABB6-0F2C1C412282}"/>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146923" y="2258137"/>
            <a:ext cx="548640" cy="548640"/>
          </a:xfrm>
          <a:prstGeom prst="rect">
            <a:avLst/>
          </a:prstGeom>
        </p:spPr>
      </p:pic>
      <p:pic>
        <p:nvPicPr>
          <p:cNvPr id="46" name="Graphic 45">
            <a:extLst>
              <a:ext uri="{FF2B5EF4-FFF2-40B4-BE49-F238E27FC236}">
                <a16:creationId xmlns:a16="http://schemas.microsoft.com/office/drawing/2014/main" id="{177B1D64-5CA7-EB4E-9CFA-F2789E8B1E23}"/>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945581" y="2258137"/>
            <a:ext cx="548640" cy="548640"/>
          </a:xfrm>
          <a:prstGeom prst="rect">
            <a:avLst/>
          </a:prstGeom>
        </p:spPr>
      </p:pic>
      <p:pic>
        <p:nvPicPr>
          <p:cNvPr id="49" name="Graphic 48">
            <a:extLst>
              <a:ext uri="{FF2B5EF4-FFF2-40B4-BE49-F238E27FC236}">
                <a16:creationId xmlns:a16="http://schemas.microsoft.com/office/drawing/2014/main" id="{65CCF5CF-0007-7744-87DB-947185AF34D0}"/>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588398" y="3418976"/>
            <a:ext cx="548640" cy="548640"/>
          </a:xfrm>
          <a:prstGeom prst="rect">
            <a:avLst/>
          </a:prstGeom>
        </p:spPr>
      </p:pic>
      <p:pic>
        <p:nvPicPr>
          <p:cNvPr id="50" name="Graphic 49">
            <a:extLst>
              <a:ext uri="{FF2B5EF4-FFF2-40B4-BE49-F238E27FC236}">
                <a16:creationId xmlns:a16="http://schemas.microsoft.com/office/drawing/2014/main" id="{7CF171A0-5CF2-0641-B761-3D676FF34CF1}"/>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853321" y="3418976"/>
            <a:ext cx="548640" cy="548640"/>
          </a:xfrm>
          <a:prstGeom prst="rect">
            <a:avLst/>
          </a:prstGeom>
        </p:spPr>
      </p:pic>
      <p:pic>
        <p:nvPicPr>
          <p:cNvPr id="51" name="Graphic 50">
            <a:extLst>
              <a:ext uri="{FF2B5EF4-FFF2-40B4-BE49-F238E27FC236}">
                <a16:creationId xmlns:a16="http://schemas.microsoft.com/office/drawing/2014/main" id="{98D647BE-D120-B346-BDBB-121F9818D188}"/>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522541" y="4600337"/>
            <a:ext cx="548640" cy="548640"/>
          </a:xfrm>
          <a:prstGeom prst="rect">
            <a:avLst/>
          </a:prstGeom>
        </p:spPr>
      </p:pic>
      <p:pic>
        <p:nvPicPr>
          <p:cNvPr id="52" name="Graphic 51">
            <a:extLst>
              <a:ext uri="{FF2B5EF4-FFF2-40B4-BE49-F238E27FC236}">
                <a16:creationId xmlns:a16="http://schemas.microsoft.com/office/drawing/2014/main" id="{A78798B7-9961-7C40-AC6F-FC27165C48A7}"/>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249177" y="4600337"/>
            <a:ext cx="548640" cy="548640"/>
          </a:xfrm>
          <a:prstGeom prst="rect">
            <a:avLst/>
          </a:prstGeom>
        </p:spPr>
      </p:pic>
      <p:pic>
        <p:nvPicPr>
          <p:cNvPr id="53" name="Graphic 52">
            <a:extLst>
              <a:ext uri="{FF2B5EF4-FFF2-40B4-BE49-F238E27FC236}">
                <a16:creationId xmlns:a16="http://schemas.microsoft.com/office/drawing/2014/main" id="{808CF297-6029-C242-A221-AEB1EF19FB0D}"/>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975812" y="4600337"/>
            <a:ext cx="548640" cy="548640"/>
          </a:xfrm>
          <a:prstGeom prst="rect">
            <a:avLst/>
          </a:prstGeom>
        </p:spPr>
      </p:pic>
      <p:pic>
        <p:nvPicPr>
          <p:cNvPr id="54" name="Graphic 53">
            <a:extLst>
              <a:ext uri="{FF2B5EF4-FFF2-40B4-BE49-F238E27FC236}">
                <a16:creationId xmlns:a16="http://schemas.microsoft.com/office/drawing/2014/main" id="{30B8DB8C-F2A3-B54A-9D45-BB64366023AA}"/>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8759494" y="5789272"/>
            <a:ext cx="548640" cy="548640"/>
          </a:xfrm>
          <a:prstGeom prst="rect">
            <a:avLst/>
          </a:prstGeom>
        </p:spPr>
      </p:pic>
      <p:pic>
        <p:nvPicPr>
          <p:cNvPr id="55" name="Graphic 54">
            <a:extLst>
              <a:ext uri="{FF2B5EF4-FFF2-40B4-BE49-F238E27FC236}">
                <a16:creationId xmlns:a16="http://schemas.microsoft.com/office/drawing/2014/main" id="{168AF818-B5CD-AA4F-9CCA-D125E1B9B5F4}"/>
              </a:ext>
              <a:ext uri="{C183D7F6-B498-43B3-948B-1728B52AA6E4}">
                <adec:decorative xmlns:adec="http://schemas.microsoft.com/office/drawing/2017/decorative" xmlns="" val="1"/>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9671261" y="5767487"/>
            <a:ext cx="548640" cy="548640"/>
          </a:xfrm>
          <a:prstGeom prst="rect">
            <a:avLst/>
          </a:prstGeom>
        </p:spPr>
      </p:pic>
    </p:spTree>
    <p:custDataLst>
      <p:tags r:id="rId1"/>
    </p:custDataLst>
    <p:extLst>
      <p:ext uri="{BB962C8B-B14F-4D97-AF65-F5344CB8AC3E}">
        <p14:creationId xmlns:p14="http://schemas.microsoft.com/office/powerpoint/2010/main" val="124978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66F5-8575-D746-9CF2-79F4DFEE77A1}"/>
              </a:ext>
            </a:extLst>
          </p:cNvPr>
          <p:cNvSpPr>
            <a:spLocks noGrp="1"/>
          </p:cNvSpPr>
          <p:nvPr>
            <p:ph type="title"/>
          </p:nvPr>
        </p:nvSpPr>
        <p:spPr/>
        <p:txBody>
          <a:bodyPr rtlCol="0"/>
          <a:lstStyle/>
          <a:p>
            <a:pPr rtl="0"/>
            <a:r>
              <a:rPr lang="pt-BR"/>
              <a:t>Riscos dos processos manuais</a:t>
            </a:r>
          </a:p>
        </p:txBody>
      </p:sp>
      <p:grpSp>
        <p:nvGrpSpPr>
          <p:cNvPr id="6" name="Group 5">
            <a:extLst>
              <a:ext uri="{FF2B5EF4-FFF2-40B4-BE49-F238E27FC236}">
                <a16:creationId xmlns:a16="http://schemas.microsoft.com/office/drawing/2014/main" id="{4CD34D62-0D3E-8746-9125-5E23DC5DB7AF}"/>
              </a:ext>
              <a:ext uri="{C183D7F6-B498-43B3-948B-1728B52AA6E4}">
                <adec:decorative xmlns:adec="http://schemas.microsoft.com/office/drawing/2017/decorative" xmlns="" val="1"/>
              </a:ext>
            </a:extLst>
          </p:cNvPr>
          <p:cNvGrpSpPr/>
          <p:nvPr/>
        </p:nvGrpSpPr>
        <p:grpSpPr>
          <a:xfrm>
            <a:off x="320831" y="1280748"/>
            <a:ext cx="2112557" cy="4837262"/>
            <a:chOff x="320831" y="1280748"/>
            <a:chExt cx="2112557" cy="4837262"/>
          </a:xfrm>
        </p:grpSpPr>
        <p:grpSp>
          <p:nvGrpSpPr>
            <p:cNvPr id="41" name="Group 40">
              <a:extLst>
                <a:ext uri="{FF2B5EF4-FFF2-40B4-BE49-F238E27FC236}">
                  <a16:creationId xmlns:a16="http://schemas.microsoft.com/office/drawing/2014/main" id="{5C9200B8-E837-6A40-AF0A-F83B16F349EF}"/>
                </a:ext>
                <a:ext uri="{C183D7F6-B498-43B3-948B-1728B52AA6E4}">
                  <adec:decorative xmlns:adec="http://schemas.microsoft.com/office/drawing/2017/decorative" xmlns="" val="1"/>
                </a:ext>
              </a:extLst>
            </p:cNvPr>
            <p:cNvGrpSpPr/>
            <p:nvPr/>
          </p:nvGrpSpPr>
          <p:grpSpPr>
            <a:xfrm>
              <a:off x="925758" y="1280748"/>
              <a:ext cx="1101373" cy="1090631"/>
              <a:chOff x="6582317" y="1569493"/>
              <a:chExt cx="1674579" cy="1658246"/>
            </a:xfrm>
          </p:grpSpPr>
          <p:sp>
            <p:nvSpPr>
              <p:cNvPr id="5" name="Cube 4">
                <a:extLst>
                  <a:ext uri="{FF2B5EF4-FFF2-40B4-BE49-F238E27FC236}">
                    <a16:creationId xmlns:a16="http://schemas.microsoft.com/office/drawing/2014/main" id="{A701FC18-AEFC-8645-9569-120DE520FD1B}"/>
                  </a:ext>
                </a:extLst>
              </p:cNvPr>
              <p:cNvSpPr/>
              <p:nvPr/>
            </p:nvSpPr>
            <p:spPr>
              <a:xfrm>
                <a:off x="6851176" y="1965278"/>
                <a:ext cx="982639" cy="928047"/>
              </a:xfrm>
              <a:prstGeom prst="cub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10" name="Straight Arrow Connector 9">
                <a:extLst>
                  <a:ext uri="{FF2B5EF4-FFF2-40B4-BE49-F238E27FC236}">
                    <a16:creationId xmlns:a16="http://schemas.microsoft.com/office/drawing/2014/main" id="{39930928-9D96-1B4F-A420-0E5C896049C9}"/>
                  </a:ext>
                </a:extLst>
              </p:cNvPr>
              <p:cNvCxnSpPr>
                <a:cxnSpLocks/>
              </p:cNvCxnSpPr>
              <p:nvPr/>
            </p:nvCxnSpPr>
            <p:spPr>
              <a:xfrm flipH="1" flipV="1">
                <a:off x="7094105" y="1569493"/>
                <a:ext cx="2729" cy="106721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50F0A5-8833-3948-9861-EE5A7AAFAE40}"/>
                  </a:ext>
                </a:extLst>
              </p:cNvPr>
              <p:cNvCxnSpPr>
                <a:cxnSpLocks/>
              </p:cNvCxnSpPr>
              <p:nvPr/>
            </p:nvCxnSpPr>
            <p:spPr>
              <a:xfrm>
                <a:off x="7096834" y="2620982"/>
                <a:ext cx="1160062" cy="1572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7DD69D-E349-C049-95D2-AEE6EBCF3100}"/>
                  </a:ext>
                </a:extLst>
              </p:cNvPr>
              <p:cNvCxnSpPr>
                <a:cxnSpLocks/>
              </p:cNvCxnSpPr>
              <p:nvPr/>
            </p:nvCxnSpPr>
            <p:spPr>
              <a:xfrm flipH="1">
                <a:off x="6582317" y="2605231"/>
                <a:ext cx="511788" cy="62250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ABE989D7-F14C-DE49-A7B8-574137CA74F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25758" y="3720419"/>
              <a:ext cx="981461" cy="981461"/>
            </a:xfrm>
            <a:prstGeom prst="rect">
              <a:avLst/>
            </a:prstGeom>
          </p:spPr>
        </p:pic>
        <p:cxnSp>
          <p:nvCxnSpPr>
            <p:cNvPr id="57" name="Straight Arrow Connector 56">
              <a:extLst>
                <a:ext uri="{FF2B5EF4-FFF2-40B4-BE49-F238E27FC236}">
                  <a16:creationId xmlns:a16="http://schemas.microsoft.com/office/drawing/2014/main" id="{8B439320-AD54-EE44-8882-AA72CEA78AAB}"/>
                </a:ext>
                <a:ext uri="{C183D7F6-B498-43B3-948B-1728B52AA6E4}">
                  <adec:decorative xmlns:adec="http://schemas.microsoft.com/office/drawing/2017/decorative" xmlns="" val="1"/>
                </a:ext>
              </a:extLst>
            </p:cNvPr>
            <p:cNvCxnSpPr>
              <a:cxnSpLocks/>
            </p:cNvCxnSpPr>
            <p:nvPr/>
          </p:nvCxnSpPr>
          <p:spPr>
            <a:xfrm>
              <a:off x="1183964" y="5534349"/>
              <a:ext cx="398674"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D7B74F25-3653-994F-ADA2-504899C2238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0831" y="4946703"/>
              <a:ext cx="914400" cy="914400"/>
            </a:xfrm>
            <a:prstGeom prst="rect">
              <a:avLst/>
            </a:prstGeom>
          </p:spPr>
        </p:pic>
        <p:pic>
          <p:nvPicPr>
            <p:cNvPr id="62" name="Graphic 61">
              <a:extLst>
                <a:ext uri="{FF2B5EF4-FFF2-40B4-BE49-F238E27FC236}">
                  <a16:creationId xmlns:a16="http://schemas.microsoft.com/office/drawing/2014/main" id="{D84ECA68-A68A-624D-9061-919CCC52E20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518988" y="5203610"/>
              <a:ext cx="914400" cy="914400"/>
            </a:xfrm>
            <a:prstGeom prst="rect">
              <a:avLst/>
            </a:prstGeom>
          </p:spPr>
        </p:pic>
        <p:pic>
          <p:nvPicPr>
            <p:cNvPr id="63" name="Picture 62">
              <a:extLst>
                <a:ext uri="{FF2B5EF4-FFF2-40B4-BE49-F238E27FC236}">
                  <a16:creationId xmlns:a16="http://schemas.microsoft.com/office/drawing/2014/main" id="{F9915EEC-4FE4-274F-B609-CC918E019277}"/>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713276" y="2477901"/>
              <a:ext cx="1193943" cy="1127613"/>
            </a:xfrm>
            <a:prstGeom prst="rect">
              <a:avLst/>
            </a:prstGeom>
          </p:spPr>
        </p:pic>
      </p:grpSp>
      <p:sp>
        <p:nvSpPr>
          <p:cNvPr id="42" name="Content Placeholder 41">
            <a:extLst>
              <a:ext uri="{FF2B5EF4-FFF2-40B4-BE49-F238E27FC236}">
                <a16:creationId xmlns:a16="http://schemas.microsoft.com/office/drawing/2014/main" id="{DAD6C60C-A5F0-1F4A-B880-A5126E67EBB2}"/>
              </a:ext>
            </a:extLst>
          </p:cNvPr>
          <p:cNvSpPr>
            <a:spLocks noGrp="1"/>
          </p:cNvSpPr>
          <p:nvPr>
            <p:ph idx="1"/>
          </p:nvPr>
        </p:nvSpPr>
        <p:spPr>
          <a:xfrm>
            <a:off x="2552075" y="1541056"/>
            <a:ext cx="9220825" cy="4648788"/>
          </a:xfrm>
        </p:spPr>
        <p:txBody>
          <a:bodyPr rtlCol="0"/>
          <a:lstStyle/>
          <a:p>
            <a:pPr marL="0" indent="0" rtl="0">
              <a:buNone/>
            </a:pPr>
            <a:r>
              <a:rPr lang="pt-BR"/>
              <a:t>Não é compatível com repetição em escala</a:t>
            </a:r>
          </a:p>
          <a:p>
            <a:pPr lvl="1" rtl="0"/>
            <a:r>
              <a:rPr lang="pt-BR" sz="2000"/>
              <a:t>Como você replicará as implantações em várias regiões?</a:t>
            </a:r>
            <a:endParaRPr lang="en-US" dirty="0"/>
          </a:p>
          <a:p>
            <a:pPr lvl="2" rtl="0"/>
            <a:endParaRPr lang="en-US" sz="1400" dirty="0"/>
          </a:p>
          <a:p>
            <a:pPr marL="0" indent="0" rtl="0">
              <a:buNone/>
            </a:pPr>
            <a:r>
              <a:rPr lang="pt-BR"/>
              <a:t>Não há controle de versões</a:t>
            </a:r>
          </a:p>
          <a:p>
            <a:pPr lvl="1" rtl="0"/>
            <a:r>
              <a:rPr lang="pt-BR" sz="2000"/>
              <a:t>Como você reverterá o ambiente de produção para uma versão anterior?</a:t>
            </a:r>
            <a:endParaRPr lang="en-US" dirty="0"/>
          </a:p>
          <a:p>
            <a:pPr lvl="1" rtl="0"/>
            <a:endParaRPr lang="en-US" sz="1100" dirty="0"/>
          </a:p>
          <a:p>
            <a:pPr marL="0" indent="0" rtl="0">
              <a:buNone/>
            </a:pPr>
            <a:r>
              <a:rPr lang="pt-BR"/>
              <a:t>Falta de trilhas de auditoria</a:t>
            </a:r>
          </a:p>
          <a:p>
            <a:pPr lvl="1" rtl="0"/>
            <a:r>
              <a:rPr lang="pt-BR" sz="2000"/>
              <a:t>Como você garantirá a conformidade? Como você monitorará as alterações nos detalhes de configuração no nível do recurso?</a:t>
            </a:r>
          </a:p>
          <a:p>
            <a:pPr lvl="4" rtl="0"/>
            <a:endParaRPr lang="en-US" sz="1200" dirty="0"/>
          </a:p>
          <a:p>
            <a:pPr marL="0" indent="0" rtl="0">
              <a:buNone/>
            </a:pPr>
            <a:r>
              <a:rPr lang="pt-BR"/>
              <a:t>Gerenciamento de dados inconsistente</a:t>
            </a:r>
          </a:p>
          <a:p>
            <a:pPr lvl="1" rtl="0"/>
            <a:r>
              <a:rPr lang="pt-BR" sz="2000"/>
              <a:t>Por exemplo, como você garantirá a correspondência de configurações em várias instâncias do Amazon Elastic Compute Cloud (Amazon EC2)?</a:t>
            </a:r>
            <a:endParaRPr lang="en-US" sz="2000" dirty="0"/>
          </a:p>
        </p:txBody>
      </p:sp>
    </p:spTree>
    <p:custDataLst>
      <p:tags r:id="rId1"/>
    </p:custDataLst>
    <p:extLst>
      <p:ext uri="{BB962C8B-B14F-4D97-AF65-F5344CB8AC3E}">
        <p14:creationId xmlns:p14="http://schemas.microsoft.com/office/powerpoint/2010/main" val="202172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D68A-CB99-DD4E-8654-8A621B1DAF43}"/>
              </a:ext>
            </a:extLst>
          </p:cNvPr>
          <p:cNvSpPr>
            <a:spLocks noGrp="1"/>
          </p:cNvSpPr>
          <p:nvPr>
            <p:ph type="title"/>
          </p:nvPr>
        </p:nvSpPr>
        <p:spPr>
          <a:xfrm>
            <a:off x="419100" y="240679"/>
            <a:ext cx="9034272" cy="684602"/>
          </a:xfrm>
        </p:spPr>
        <p:txBody>
          <a:bodyPr rtlCol="0"/>
          <a:lstStyle/>
          <a:p>
            <a:pPr rtl="0"/>
            <a:r>
              <a:rPr lang="pt-BR" sz="3600"/>
              <a:t>Conformidade com os princípios do AWS Well-Architected Framework</a:t>
            </a:r>
          </a:p>
        </p:txBody>
      </p:sp>
      <p:sp>
        <p:nvSpPr>
          <p:cNvPr id="3" name="Content Placeholder 2">
            <a:extLst>
              <a:ext uri="{FF2B5EF4-FFF2-40B4-BE49-F238E27FC236}">
                <a16:creationId xmlns:a16="http://schemas.microsoft.com/office/drawing/2014/main" id="{8CF4A54A-989B-9641-81DE-6AE6C821A740}"/>
              </a:ext>
            </a:extLst>
          </p:cNvPr>
          <p:cNvSpPr>
            <a:spLocks noGrp="1"/>
          </p:cNvSpPr>
          <p:nvPr>
            <p:ph idx="1"/>
          </p:nvPr>
        </p:nvSpPr>
        <p:spPr>
          <a:xfrm>
            <a:off x="419100" y="1528175"/>
            <a:ext cx="7967254" cy="3454642"/>
          </a:xfrm>
        </p:spPr>
        <p:txBody>
          <a:bodyPr rtlCol="0"/>
          <a:lstStyle/>
          <a:p>
            <a:pPr rtl="0"/>
            <a:r>
              <a:rPr lang="pt-BR"/>
              <a:t>Princípios de desenvolvimento de excelência operacional</a:t>
            </a:r>
          </a:p>
          <a:p>
            <a:pPr lvl="1" rtl="0"/>
            <a:r>
              <a:rPr lang="pt-BR"/>
              <a:t>Executar operações como código</a:t>
            </a:r>
          </a:p>
          <a:p>
            <a:pPr lvl="1" rtl="0"/>
            <a:r>
              <a:rPr lang="pt-BR"/>
              <a:t>Fazer alterações frequentes, pequenas e reversíveis</a:t>
            </a:r>
          </a:p>
          <a:p>
            <a:pPr lvl="2" rtl="0"/>
            <a:endParaRPr lang="en-US" dirty="0"/>
          </a:p>
          <a:p>
            <a:pPr rtl="0"/>
            <a:r>
              <a:rPr lang="pt-BR"/>
              <a:t>Pilar Confiabilidade: princípios de design</a:t>
            </a:r>
          </a:p>
          <a:p>
            <a:pPr lvl="1" rtl="0"/>
            <a:r>
              <a:rPr lang="pt-BR"/>
              <a:t>Gerenciar alterações na automação</a:t>
            </a:r>
          </a:p>
          <a:p>
            <a:pPr lvl="1" rtl="0"/>
            <a:endParaRPr lang="en-US" dirty="0"/>
          </a:p>
        </p:txBody>
      </p:sp>
      <p:pic>
        <p:nvPicPr>
          <p:cNvPr id="10" name="Graphic 9" descr="Warning">
            <a:extLst>
              <a:ext uri="{FF2B5EF4-FFF2-40B4-BE49-F238E27FC236}">
                <a16:creationId xmlns:a16="http://schemas.microsoft.com/office/drawing/2014/main" id="{800CC982-9BD0-CE4C-8E07-4B3FFC3796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9100" y="4923256"/>
            <a:ext cx="914400" cy="914400"/>
          </a:xfrm>
          <a:prstGeom prst="rect">
            <a:avLst/>
          </a:prstGeom>
        </p:spPr>
      </p:pic>
      <p:sp>
        <p:nvSpPr>
          <p:cNvPr id="8" name="TextBox 7">
            <a:extLst>
              <a:ext uri="{FF2B5EF4-FFF2-40B4-BE49-F238E27FC236}">
                <a16:creationId xmlns:a16="http://schemas.microsoft.com/office/drawing/2014/main" id="{DA04B170-823D-EF43-921A-2C5B8ADB7199}"/>
              </a:ext>
            </a:extLst>
          </p:cNvPr>
          <p:cNvSpPr txBox="1"/>
          <p:nvPr/>
        </p:nvSpPr>
        <p:spPr>
          <a:xfrm>
            <a:off x="1097693" y="4821993"/>
            <a:ext cx="6269266" cy="1015663"/>
          </a:xfrm>
          <a:prstGeom prst="rect">
            <a:avLst/>
          </a:prstGeom>
          <a:noFill/>
        </p:spPr>
        <p:txBody>
          <a:bodyPr wrap="square" rtlCol="0">
            <a:spAutoFit/>
          </a:bodyPr>
          <a:lstStyle/>
          <a:p>
            <a:pPr algn="ct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criação e manutenção de recursos e implantações da AWS seguindo uma </a:t>
            </a:r>
            <a:r>
              <a:rPr lang="pt-B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abordagem manual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não permite que você cumpra essas diretrizes.</a:t>
            </a:r>
          </a:p>
        </p:txBody>
      </p:sp>
      <p:pic>
        <p:nvPicPr>
          <p:cNvPr id="7" name="Picture 6">
            <a:extLst>
              <a:ext uri="{FF2B5EF4-FFF2-40B4-BE49-F238E27FC236}">
                <a16:creationId xmlns:a16="http://schemas.microsoft.com/office/drawing/2014/main" id="{28822D64-0B7F-F34C-8156-EBA3735148DC}"/>
              </a:ext>
              <a:ext uri="{C183D7F6-B498-43B3-948B-1728B52AA6E4}">
                <adec:decorative xmlns:adec="http://schemas.microsoft.com/office/drawing/2017/decorative" xmlns=""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52984" y="1630017"/>
            <a:ext cx="2841991" cy="4260574"/>
          </a:xfrm>
          <a:prstGeom prst="rect">
            <a:avLst/>
          </a:prstGeom>
        </p:spPr>
      </p:pic>
    </p:spTree>
    <p:custDataLst>
      <p:tags r:id="rId1"/>
    </p:custDataLst>
    <p:extLst>
      <p:ext uri="{BB962C8B-B14F-4D97-AF65-F5344CB8AC3E}">
        <p14:creationId xmlns:p14="http://schemas.microsoft.com/office/powerpoint/2010/main" val="3392107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823F139-E57A-B245-9EFA-D13DFC2737D3}">
  <we:reference id="wa104381155" version="1.1.0.0" store="en-US" storeType="OMEX"/>
  <we:alternateReferences>
    <we:reference id="wa104381155"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14</TotalTime>
  <Words>11027</Words>
  <Application>Microsoft Office PowerPoint</Application>
  <PresentationFormat>Widescreen</PresentationFormat>
  <Paragraphs>832</Paragraphs>
  <Slides>56</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Helvetica Neue Light</vt:lpstr>
      <vt:lpstr>Amazon Ember</vt:lpstr>
      <vt:lpstr>Amazon Ember Light</vt:lpstr>
      <vt:lpstr>Arial</vt:lpstr>
      <vt:lpstr>Calibri</vt:lpstr>
      <vt:lpstr>Courier New</vt:lpstr>
      <vt:lpstr>Lucida Console</vt:lpstr>
      <vt:lpstr>Verdana</vt:lpstr>
      <vt:lpstr>Office Theme</vt:lpstr>
      <vt:lpstr>Módulo 10: Automatizar a arquitetura</vt:lpstr>
      <vt:lpstr>Visão geral do módulo</vt:lpstr>
      <vt:lpstr>Objetivos do módulo</vt:lpstr>
      <vt:lpstr>Seção 1: Necessidade arquitetônica</vt:lpstr>
      <vt:lpstr>Requisito de negócios da cafeteria</vt:lpstr>
      <vt:lpstr>Seção 2: Motivos para automatizar</vt:lpstr>
      <vt:lpstr>Sem automação</vt:lpstr>
      <vt:lpstr>Riscos dos processos manuais</vt:lpstr>
      <vt:lpstr>Conformidade com os princípios do AWS Well-Architected Framework</vt:lpstr>
      <vt:lpstr>Seção 3: Automatizar a infraestrutura</vt:lpstr>
      <vt:lpstr>Automatizar a infraestrutura</vt:lpstr>
      <vt:lpstr>Visão geral do AWS CloudFormation</vt:lpstr>
      <vt:lpstr>Infraestrutura como código (IaC)</vt:lpstr>
      <vt:lpstr>Infraestrutura como código: benefícios</vt:lpstr>
      <vt:lpstr>Sintaxe do modelo do AWS CloudFormation</vt:lpstr>
      <vt:lpstr>Modelo simples: Criar uma instância do EC2</vt:lpstr>
      <vt:lpstr>AWS CloudFormation</vt:lpstr>
      <vt:lpstr>Conjuntos de alterações do AWS CloudFormation</vt:lpstr>
      <vt:lpstr>Detecção de desvios</vt:lpstr>
      <vt:lpstr>Escopo e organização de modelos</vt:lpstr>
      <vt:lpstr>AWS Quick Starts</vt:lpstr>
      <vt:lpstr>Usar o AWS Quick Starts</vt:lpstr>
      <vt:lpstr>Demonstração: Analisar a estrutura do modelo do AWS CloudFormation e criar uma pilha</vt:lpstr>
      <vt:lpstr>Módulo 10: Laboratório guiado:  Automatizar a infraestrutura de implantação com o AWS CloudFormation</vt:lpstr>
      <vt:lpstr>Laboratório guiado: tarefas</vt:lpstr>
      <vt:lpstr>Laboratório guiado: Produto final</vt:lpstr>
      <vt:lpstr>Comece o laboratório guiado do módulo 10: Automatizar a implantação da infraestrutura com o AWS CloudFormation </vt:lpstr>
      <vt:lpstr>Resumo do laboratório guiado: principais lições</vt:lpstr>
      <vt:lpstr>Principais lições da Seção 3</vt:lpstr>
      <vt:lpstr>Seção 4: Automatizar implantações</vt:lpstr>
      <vt:lpstr>Como você manterá a sua frota atualizada?</vt:lpstr>
      <vt:lpstr>AWS Systems Manager</vt:lpstr>
      <vt:lpstr>Recursos do Systems Manager</vt:lpstr>
      <vt:lpstr>O AWS CloudFormation e o Systems Manager se complementam</vt:lpstr>
      <vt:lpstr>AWS OpsWorks</vt:lpstr>
      <vt:lpstr>AWS OpsWorks Stacks</vt:lpstr>
      <vt:lpstr>O OpsWorks Stacks complementa o AWS CloudFormation</vt:lpstr>
      <vt:lpstr>Seção 5: AWS Elastic Beanstalk</vt:lpstr>
      <vt:lpstr>Desafios gerais</vt:lpstr>
      <vt:lpstr>AWS Elastic Beanstalk</vt:lpstr>
      <vt:lpstr>Implantações do AWS Elastic Beanstalk</vt:lpstr>
      <vt:lpstr>Ambiente de aplicação Elastic Beanstalk</vt:lpstr>
      <vt:lpstr>Escolher a solução de automação adequada</vt:lpstr>
      <vt:lpstr>Principais lições da Seção 5</vt:lpstr>
      <vt:lpstr>Módulo 10: Laboratório de desafio: Automatizar a implantação da infraestrutura </vt:lpstr>
      <vt:lpstr>A necessidade dos negócios: Implementar o IaC</vt:lpstr>
      <vt:lpstr>Laboratório de desafio: Tarefas</vt:lpstr>
      <vt:lpstr>Laboratório de desafio: Produto final</vt:lpstr>
      <vt:lpstr>Comece o laboratório de desafio do módulo 10: Automatizar a Implantação da infraestrutura</vt:lpstr>
      <vt:lpstr>Resumo do laboratório de desafio: principais lições</vt:lpstr>
      <vt:lpstr>Conclusão do módulo</vt:lpstr>
      <vt:lpstr>Resumo do módulo</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584</cp:revision>
  <cp:lastPrinted>2018-12-10T23:37:28Z</cp:lastPrinted>
  <dcterms:created xsi:type="dcterms:W3CDTF">2019-09-16T17:01:53Z</dcterms:created>
  <dcterms:modified xsi:type="dcterms:W3CDTF">2021-03-30T06:41:28Z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